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99" r:id="rId4"/>
    <p:sldId id="457" r:id="rId5"/>
    <p:sldId id="456" r:id="rId6"/>
    <p:sldId id="458" r:id="rId7"/>
    <p:sldId id="401" r:id="rId8"/>
    <p:sldId id="403" r:id="rId9"/>
    <p:sldId id="406" r:id="rId10"/>
    <p:sldId id="407" r:id="rId11"/>
    <p:sldId id="408" r:id="rId12"/>
    <p:sldId id="409" r:id="rId13"/>
    <p:sldId id="411" r:id="rId14"/>
    <p:sldId id="414" r:id="rId15"/>
    <p:sldId id="415" r:id="rId16"/>
    <p:sldId id="416" r:id="rId17"/>
    <p:sldId id="417" r:id="rId18"/>
    <p:sldId id="431" r:id="rId19"/>
    <p:sldId id="432" r:id="rId20"/>
    <p:sldId id="433" r:id="rId21"/>
    <p:sldId id="434" r:id="rId22"/>
    <p:sldId id="435" r:id="rId23"/>
    <p:sldId id="436" r:id="rId24"/>
    <p:sldId id="437" r:id="rId25"/>
    <p:sldId id="438" r:id="rId26"/>
    <p:sldId id="439" r:id="rId27"/>
    <p:sldId id="424" r:id="rId28"/>
    <p:sldId id="425" r:id="rId29"/>
    <p:sldId id="426" r:id="rId30"/>
    <p:sldId id="427" r:id="rId31"/>
    <p:sldId id="428" r:id="rId32"/>
    <p:sldId id="429" r:id="rId33"/>
    <p:sldId id="430" r:id="rId34"/>
    <p:sldId id="450" r:id="rId35"/>
    <p:sldId id="451" r:id="rId36"/>
    <p:sldId id="452" r:id="rId37"/>
    <p:sldId id="453" r:id="rId38"/>
    <p:sldId id="454" r:id="rId39"/>
    <p:sldId id="448" r:id="rId4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ECDB85-48C6-43B6-A086-DD8A3FD812E0}" type="datetimeFigureOut">
              <a:rPr lang="vi-VN" smtClean="0"/>
              <a:t>03/01/2022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23D998-502C-4AFD-AD2A-494D8EA7A970}" type="slidenum">
              <a:rPr lang="vi-VN" smtClean="0"/>
              <a:t>‹#›</a:t>
            </a:fld>
            <a:endParaRPr lang="vi-VN"/>
          </a:p>
        </p:txBody>
      </p:sp>
    </p:spTree>
    <p:extLst>
      <p:ext uri="{BB962C8B-B14F-4D97-AF65-F5344CB8AC3E}">
        <p14:creationId xmlns:p14="http://schemas.microsoft.com/office/powerpoint/2010/main" val="3484511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D20EAE2C-D29E-473D-86B7-76528F22D584}"/>
              </a:ext>
            </a:extLst>
          </p:cNvPr>
          <p:cNvSpPr>
            <a:spLocks noChangeArrowheads="1"/>
          </p:cNvSpPr>
          <p:nvPr>
            <p:ph type="sldImg" idx="4294967295"/>
          </p:nvPr>
        </p:nvSpPr>
        <p:spPr bwMode="auto">
          <a:ln>
            <a:solidFill>
              <a:srgbClr val="000000"/>
            </a:solidFill>
            <a:miter lim="800000"/>
            <a:headEnd/>
            <a:tailEnd/>
          </a:ln>
        </p:spPr>
      </p:sp>
      <p:sp>
        <p:nvSpPr>
          <p:cNvPr id="7170" name="Text Placeholder 2">
            <a:extLst>
              <a:ext uri="{FF2B5EF4-FFF2-40B4-BE49-F238E27FC236}">
                <a16:creationId xmlns:a16="http://schemas.microsoft.com/office/drawing/2014/main" id="{F76B852F-9CC1-44E9-A350-5EA0C78AD5B4}"/>
              </a:ext>
            </a:extLst>
          </p:cNvPr>
          <p:cNvSpPr>
            <a:spLocks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a:extLst>
              <a:ext uri="{FF2B5EF4-FFF2-40B4-BE49-F238E27FC236}">
                <a16:creationId xmlns:a16="http://schemas.microsoft.com/office/drawing/2014/main" id="{9DDF5F96-7DD8-4976-A371-186A21C60B65}"/>
              </a:ext>
            </a:extLst>
          </p:cNvPr>
          <p:cNvSpPr>
            <a:spLocks noChangeArrowheads="1"/>
          </p:cNvSpPr>
          <p:nvPr>
            <p:ph type="sldImg" idx="4294967295"/>
          </p:nvPr>
        </p:nvSpPr>
        <p:spPr bwMode="auto">
          <a:ln>
            <a:solidFill>
              <a:srgbClr val="000000"/>
            </a:solidFill>
            <a:miter lim="800000"/>
            <a:headEnd/>
            <a:tailEnd/>
          </a:ln>
        </p:spPr>
      </p:sp>
      <p:sp>
        <p:nvSpPr>
          <p:cNvPr id="9218" name="Text Placeholder 2">
            <a:extLst>
              <a:ext uri="{FF2B5EF4-FFF2-40B4-BE49-F238E27FC236}">
                <a16:creationId xmlns:a16="http://schemas.microsoft.com/office/drawing/2014/main" id="{6D25E18E-0D28-4BDD-AC4F-BACBC5F8C1A4}"/>
              </a:ext>
            </a:extLst>
          </p:cNvPr>
          <p:cNvSpPr>
            <a:spLocks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a:ea typeface="SimSun"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4F9B5-4F69-455A-99D2-2D5985C8EB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BB99861B-85CC-4A7E-A0BE-EC33288F2E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C0C2DD21-F828-4E68-8F6C-243CAE6B2AD6}"/>
              </a:ext>
            </a:extLst>
          </p:cNvPr>
          <p:cNvSpPr>
            <a:spLocks noGrp="1"/>
          </p:cNvSpPr>
          <p:nvPr>
            <p:ph type="dt" sz="half" idx="10"/>
          </p:nvPr>
        </p:nvSpPr>
        <p:spPr/>
        <p:txBody>
          <a:bodyPr/>
          <a:lstStyle/>
          <a:p>
            <a:fld id="{DECF16C3-8FF9-497A-AE36-6D2F6B6D7597}" type="datetimeFigureOut">
              <a:rPr lang="vi-VN" smtClean="0"/>
              <a:t>03/01/2022</a:t>
            </a:fld>
            <a:endParaRPr lang="vi-VN"/>
          </a:p>
        </p:txBody>
      </p:sp>
      <p:sp>
        <p:nvSpPr>
          <p:cNvPr id="5" name="Footer Placeholder 4">
            <a:extLst>
              <a:ext uri="{FF2B5EF4-FFF2-40B4-BE49-F238E27FC236}">
                <a16:creationId xmlns:a16="http://schemas.microsoft.com/office/drawing/2014/main" id="{52287CB9-1A1B-4E86-BB01-0E0AF207940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3EEE824-418F-48C8-988D-DDA3ECEB7702}"/>
              </a:ext>
            </a:extLst>
          </p:cNvPr>
          <p:cNvSpPr>
            <a:spLocks noGrp="1"/>
          </p:cNvSpPr>
          <p:nvPr>
            <p:ph type="sldNum" sz="quarter" idx="12"/>
          </p:nvPr>
        </p:nvSpPr>
        <p:spPr/>
        <p:txBody>
          <a:bodyPr/>
          <a:lstStyle/>
          <a:p>
            <a:fld id="{04FAB1E3-38AB-441A-B950-C2FA0B99C9B2}" type="slidenum">
              <a:rPr lang="vi-VN" smtClean="0"/>
              <a:t>‹#›</a:t>
            </a:fld>
            <a:endParaRPr lang="vi-VN"/>
          </a:p>
        </p:txBody>
      </p:sp>
    </p:spTree>
    <p:extLst>
      <p:ext uri="{BB962C8B-B14F-4D97-AF65-F5344CB8AC3E}">
        <p14:creationId xmlns:p14="http://schemas.microsoft.com/office/powerpoint/2010/main" val="69370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C607C-3DAE-40B0-9D3B-B5502D950E6A}"/>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DBD17CB-4B80-4B72-8F2F-6532F4988A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48A796D-8B96-4A70-802B-A9D6FE98898F}"/>
              </a:ext>
            </a:extLst>
          </p:cNvPr>
          <p:cNvSpPr>
            <a:spLocks noGrp="1"/>
          </p:cNvSpPr>
          <p:nvPr>
            <p:ph type="dt" sz="half" idx="10"/>
          </p:nvPr>
        </p:nvSpPr>
        <p:spPr/>
        <p:txBody>
          <a:bodyPr/>
          <a:lstStyle/>
          <a:p>
            <a:fld id="{DECF16C3-8FF9-497A-AE36-6D2F6B6D7597}" type="datetimeFigureOut">
              <a:rPr lang="vi-VN" smtClean="0"/>
              <a:t>03/01/2022</a:t>
            </a:fld>
            <a:endParaRPr lang="vi-VN"/>
          </a:p>
        </p:txBody>
      </p:sp>
      <p:sp>
        <p:nvSpPr>
          <p:cNvPr id="5" name="Footer Placeholder 4">
            <a:extLst>
              <a:ext uri="{FF2B5EF4-FFF2-40B4-BE49-F238E27FC236}">
                <a16:creationId xmlns:a16="http://schemas.microsoft.com/office/drawing/2014/main" id="{E26C0CA1-6FA5-4168-9AE5-F488266CCC2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EC25D90-C570-43CD-A963-2A64C2DC7920}"/>
              </a:ext>
            </a:extLst>
          </p:cNvPr>
          <p:cNvSpPr>
            <a:spLocks noGrp="1"/>
          </p:cNvSpPr>
          <p:nvPr>
            <p:ph type="sldNum" sz="quarter" idx="12"/>
          </p:nvPr>
        </p:nvSpPr>
        <p:spPr/>
        <p:txBody>
          <a:bodyPr/>
          <a:lstStyle/>
          <a:p>
            <a:fld id="{04FAB1E3-38AB-441A-B950-C2FA0B99C9B2}" type="slidenum">
              <a:rPr lang="vi-VN" smtClean="0"/>
              <a:t>‹#›</a:t>
            </a:fld>
            <a:endParaRPr lang="vi-VN"/>
          </a:p>
        </p:txBody>
      </p:sp>
    </p:spTree>
    <p:extLst>
      <p:ext uri="{BB962C8B-B14F-4D97-AF65-F5344CB8AC3E}">
        <p14:creationId xmlns:p14="http://schemas.microsoft.com/office/powerpoint/2010/main" val="588430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D32157-460E-4261-B2C0-5C591CF621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87F3059-F00F-407B-A9C3-87D862B9F5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52724F7-5972-459A-9508-FE80F5E6C96C}"/>
              </a:ext>
            </a:extLst>
          </p:cNvPr>
          <p:cNvSpPr>
            <a:spLocks noGrp="1"/>
          </p:cNvSpPr>
          <p:nvPr>
            <p:ph type="dt" sz="half" idx="10"/>
          </p:nvPr>
        </p:nvSpPr>
        <p:spPr/>
        <p:txBody>
          <a:bodyPr/>
          <a:lstStyle/>
          <a:p>
            <a:fld id="{DECF16C3-8FF9-497A-AE36-6D2F6B6D7597}" type="datetimeFigureOut">
              <a:rPr lang="vi-VN" smtClean="0"/>
              <a:t>03/01/2022</a:t>
            </a:fld>
            <a:endParaRPr lang="vi-VN"/>
          </a:p>
        </p:txBody>
      </p:sp>
      <p:sp>
        <p:nvSpPr>
          <p:cNvPr id="5" name="Footer Placeholder 4">
            <a:extLst>
              <a:ext uri="{FF2B5EF4-FFF2-40B4-BE49-F238E27FC236}">
                <a16:creationId xmlns:a16="http://schemas.microsoft.com/office/drawing/2014/main" id="{8B46F2FF-C4FA-4783-85EC-B15646597B1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1D2DC36-D022-4434-BF5F-65D83615FA82}"/>
              </a:ext>
            </a:extLst>
          </p:cNvPr>
          <p:cNvSpPr>
            <a:spLocks noGrp="1"/>
          </p:cNvSpPr>
          <p:nvPr>
            <p:ph type="sldNum" sz="quarter" idx="12"/>
          </p:nvPr>
        </p:nvSpPr>
        <p:spPr/>
        <p:txBody>
          <a:bodyPr/>
          <a:lstStyle/>
          <a:p>
            <a:fld id="{04FAB1E3-38AB-441A-B950-C2FA0B99C9B2}" type="slidenum">
              <a:rPr lang="vi-VN" smtClean="0"/>
              <a:t>‹#›</a:t>
            </a:fld>
            <a:endParaRPr lang="vi-VN"/>
          </a:p>
        </p:txBody>
      </p:sp>
    </p:spTree>
    <p:extLst>
      <p:ext uri="{BB962C8B-B14F-4D97-AF65-F5344CB8AC3E}">
        <p14:creationId xmlns:p14="http://schemas.microsoft.com/office/powerpoint/2010/main" val="1919353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3" name="Rectangle 4">
            <a:extLst>
              <a:ext uri="{FF2B5EF4-FFF2-40B4-BE49-F238E27FC236}">
                <a16:creationId xmlns:a16="http://schemas.microsoft.com/office/drawing/2014/main" id="{6B5353DC-2EE0-4746-9C9C-49FD54B399E6}"/>
              </a:ext>
            </a:extLst>
          </p:cNvPr>
          <p:cNvSpPr>
            <a:spLocks noGrp="1" noChangeArrowheads="1"/>
          </p:cNvSpPr>
          <p:nvPr>
            <p:ph type="dt" sz="half" idx="10"/>
          </p:nvPr>
        </p:nvSpPr>
        <p:spPr>
          <a:ln/>
        </p:spPr>
        <p:txBody>
          <a:bodyPr/>
          <a:lstStyle>
            <a:lvl1pPr>
              <a:defRPr/>
            </a:lvl1pPr>
          </a:lstStyle>
          <a:p>
            <a:pPr>
              <a:defRPr/>
            </a:pPr>
            <a:endParaRPr lang="vi-VN" altLang="vi-VN"/>
          </a:p>
        </p:txBody>
      </p:sp>
      <p:sp>
        <p:nvSpPr>
          <p:cNvPr id="4" name="Rectangle 5">
            <a:extLst>
              <a:ext uri="{FF2B5EF4-FFF2-40B4-BE49-F238E27FC236}">
                <a16:creationId xmlns:a16="http://schemas.microsoft.com/office/drawing/2014/main" id="{8CD5F26D-245F-43BF-A6D7-EFAF02233817}"/>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6">
            <a:extLst>
              <a:ext uri="{FF2B5EF4-FFF2-40B4-BE49-F238E27FC236}">
                <a16:creationId xmlns:a16="http://schemas.microsoft.com/office/drawing/2014/main" id="{393C8350-DB91-436D-A1F2-D3A2711715F0}"/>
              </a:ext>
            </a:extLst>
          </p:cNvPr>
          <p:cNvSpPr>
            <a:spLocks noGrp="1" noChangeArrowheads="1"/>
          </p:cNvSpPr>
          <p:nvPr>
            <p:ph type="sldNum" sz="quarter" idx="12"/>
          </p:nvPr>
        </p:nvSpPr>
        <p:spPr>
          <a:ln/>
        </p:spPr>
        <p:txBody>
          <a:bodyPr/>
          <a:lstStyle>
            <a:lvl1pPr>
              <a:defRPr/>
            </a:lvl1pPr>
          </a:lstStyle>
          <a:p>
            <a:fld id="{24F45B8F-D314-4F34-8432-9365078EC5E7}" type="slidenum">
              <a:rPr lang="ar-SA" altLang="vi-VN"/>
              <a:pPr/>
              <a:t>‹#›</a:t>
            </a:fld>
            <a:endParaRPr lang="en-US" altLang="vi-VN"/>
          </a:p>
        </p:txBody>
      </p:sp>
    </p:spTree>
    <p:extLst>
      <p:ext uri="{BB962C8B-B14F-4D97-AF65-F5344CB8AC3E}">
        <p14:creationId xmlns:p14="http://schemas.microsoft.com/office/powerpoint/2010/main" val="1794746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noProof="1"/>
              <a:t>Click to edit Master title style</a:t>
            </a:r>
            <a:endParaRPr lang="vi-VN" noProof="1"/>
          </a:p>
        </p:txBody>
      </p:sp>
      <p:sp>
        <p:nvSpPr>
          <p:cNvPr id="3" name="Text Placeholder 2"/>
          <p:cNvSpPr>
            <a:spLocks noGrp="1"/>
          </p:cNvSpPr>
          <p:nvPr>
            <p:ph type="body" sz="half" idx="1"/>
          </p:nvPr>
        </p:nvSpPr>
        <p:spPr>
          <a:xfrm>
            <a:off x="609600" y="1600201"/>
            <a:ext cx="5384800" cy="452596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half" idx="2"/>
          </p:nvPr>
        </p:nvSpPr>
        <p:spPr>
          <a:xfrm>
            <a:off x="6197600" y="1600201"/>
            <a:ext cx="5384800" cy="452596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Date Placeholder 4">
            <a:extLst>
              <a:ext uri="{FF2B5EF4-FFF2-40B4-BE49-F238E27FC236}">
                <a16:creationId xmlns:a16="http://schemas.microsoft.com/office/drawing/2014/main" id="{FEE3094B-5167-44C5-9B1F-27C8265C1DC3}"/>
              </a:ext>
            </a:extLst>
          </p:cNvPr>
          <p:cNvSpPr>
            <a:spLocks noGrp="1"/>
          </p:cNvSpPr>
          <p:nvPr>
            <p:ph type="dt" sz="half" idx="10"/>
          </p:nvPr>
        </p:nvSpPr>
        <p:spPr>
          <a:xfrm>
            <a:off x="609600" y="6245225"/>
            <a:ext cx="2844800" cy="476250"/>
          </a:xfrm>
        </p:spPr>
        <p:txBody>
          <a:bodyPr/>
          <a:lstStyle>
            <a:lvl1pPr>
              <a:defRPr/>
            </a:lvl1pPr>
          </a:lstStyle>
          <a:p>
            <a:pPr>
              <a:defRPr/>
            </a:pPr>
            <a:endParaRPr lang="en-US" altLang="vi-VN"/>
          </a:p>
        </p:txBody>
      </p:sp>
      <p:sp>
        <p:nvSpPr>
          <p:cNvPr id="6" name="Footer Placeholder 5">
            <a:extLst>
              <a:ext uri="{FF2B5EF4-FFF2-40B4-BE49-F238E27FC236}">
                <a16:creationId xmlns:a16="http://schemas.microsoft.com/office/drawing/2014/main" id="{B7C9FA3E-3E85-4E47-A281-06B4B2CADF84}"/>
              </a:ext>
            </a:extLst>
          </p:cNvPr>
          <p:cNvSpPr>
            <a:spLocks noGrp="1"/>
          </p:cNvSpPr>
          <p:nvPr>
            <p:ph type="ftr" sz="quarter" idx="11"/>
          </p:nvPr>
        </p:nvSpPr>
        <p:spPr/>
        <p:txBody>
          <a:bodyPr/>
          <a:lstStyle>
            <a:lvl1pPr>
              <a:defRPr/>
            </a:lvl1pPr>
          </a:lstStyle>
          <a:p>
            <a:pPr>
              <a:defRPr/>
            </a:pPr>
            <a:endParaRPr lang="en-US" altLang="vi-VN"/>
          </a:p>
        </p:txBody>
      </p:sp>
      <p:sp>
        <p:nvSpPr>
          <p:cNvPr id="7" name="Slide Number Placeholder 6">
            <a:extLst>
              <a:ext uri="{FF2B5EF4-FFF2-40B4-BE49-F238E27FC236}">
                <a16:creationId xmlns:a16="http://schemas.microsoft.com/office/drawing/2014/main" id="{A8A774B8-157B-4F08-B3F9-474A2648B157}"/>
              </a:ext>
            </a:extLst>
          </p:cNvPr>
          <p:cNvSpPr>
            <a:spLocks noGrp="1"/>
          </p:cNvSpPr>
          <p:nvPr>
            <p:ph type="sldNum" sz="quarter" idx="12"/>
          </p:nvPr>
        </p:nvSpPr>
        <p:spPr>
          <a:xfrm>
            <a:off x="8737600" y="6245225"/>
            <a:ext cx="2844800" cy="476250"/>
          </a:xfrm>
        </p:spPr>
        <p:txBody>
          <a:bodyPr/>
          <a:lstStyle>
            <a:lvl1pPr>
              <a:defRPr/>
            </a:lvl1pPr>
          </a:lstStyle>
          <a:p>
            <a:fld id="{48E60330-4700-4297-AEAF-C3485DE746FD}" type="slidenum">
              <a:rPr lang="en-US" altLang="vi-VN"/>
              <a:pPr/>
              <a:t>‹#›</a:t>
            </a:fld>
            <a:endParaRPr lang="en-US" altLang="vi-VN"/>
          </a:p>
        </p:txBody>
      </p:sp>
    </p:spTree>
    <p:extLst>
      <p:ext uri="{BB962C8B-B14F-4D97-AF65-F5344CB8AC3E}">
        <p14:creationId xmlns:p14="http://schemas.microsoft.com/office/powerpoint/2010/main" val="352316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0BCBF-0091-4700-BEA4-E9C6335B98C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B06599F-D27C-4B26-8CE5-36CEDC66D6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B90E176-EE8D-42B8-BD66-E688BB1B79DE}"/>
              </a:ext>
            </a:extLst>
          </p:cNvPr>
          <p:cNvSpPr>
            <a:spLocks noGrp="1"/>
          </p:cNvSpPr>
          <p:nvPr>
            <p:ph type="dt" sz="half" idx="10"/>
          </p:nvPr>
        </p:nvSpPr>
        <p:spPr/>
        <p:txBody>
          <a:bodyPr/>
          <a:lstStyle/>
          <a:p>
            <a:fld id="{DECF16C3-8FF9-497A-AE36-6D2F6B6D7597}" type="datetimeFigureOut">
              <a:rPr lang="vi-VN" smtClean="0"/>
              <a:t>03/01/2022</a:t>
            </a:fld>
            <a:endParaRPr lang="vi-VN"/>
          </a:p>
        </p:txBody>
      </p:sp>
      <p:sp>
        <p:nvSpPr>
          <p:cNvPr id="5" name="Footer Placeholder 4">
            <a:extLst>
              <a:ext uri="{FF2B5EF4-FFF2-40B4-BE49-F238E27FC236}">
                <a16:creationId xmlns:a16="http://schemas.microsoft.com/office/drawing/2014/main" id="{7EC7A155-F089-42DF-9ECB-EA445EC82AC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C72DE2D-0D8C-454D-95AC-1CE4741C72BF}"/>
              </a:ext>
            </a:extLst>
          </p:cNvPr>
          <p:cNvSpPr>
            <a:spLocks noGrp="1"/>
          </p:cNvSpPr>
          <p:nvPr>
            <p:ph type="sldNum" sz="quarter" idx="12"/>
          </p:nvPr>
        </p:nvSpPr>
        <p:spPr/>
        <p:txBody>
          <a:bodyPr/>
          <a:lstStyle/>
          <a:p>
            <a:fld id="{04FAB1E3-38AB-441A-B950-C2FA0B99C9B2}" type="slidenum">
              <a:rPr lang="vi-VN" smtClean="0"/>
              <a:t>‹#›</a:t>
            </a:fld>
            <a:endParaRPr lang="vi-VN"/>
          </a:p>
        </p:txBody>
      </p:sp>
    </p:spTree>
    <p:extLst>
      <p:ext uri="{BB962C8B-B14F-4D97-AF65-F5344CB8AC3E}">
        <p14:creationId xmlns:p14="http://schemas.microsoft.com/office/powerpoint/2010/main" val="627407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AA556-28D1-4B3D-BB80-ECBBC7C2ED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5E9E8279-699C-4EB9-AA85-A932487AD8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6CA25-208A-48D2-A300-0854A2FF83E1}"/>
              </a:ext>
            </a:extLst>
          </p:cNvPr>
          <p:cNvSpPr>
            <a:spLocks noGrp="1"/>
          </p:cNvSpPr>
          <p:nvPr>
            <p:ph type="dt" sz="half" idx="10"/>
          </p:nvPr>
        </p:nvSpPr>
        <p:spPr/>
        <p:txBody>
          <a:bodyPr/>
          <a:lstStyle/>
          <a:p>
            <a:fld id="{DECF16C3-8FF9-497A-AE36-6D2F6B6D7597}" type="datetimeFigureOut">
              <a:rPr lang="vi-VN" smtClean="0"/>
              <a:t>03/01/2022</a:t>
            </a:fld>
            <a:endParaRPr lang="vi-VN"/>
          </a:p>
        </p:txBody>
      </p:sp>
      <p:sp>
        <p:nvSpPr>
          <p:cNvPr id="5" name="Footer Placeholder 4">
            <a:extLst>
              <a:ext uri="{FF2B5EF4-FFF2-40B4-BE49-F238E27FC236}">
                <a16:creationId xmlns:a16="http://schemas.microsoft.com/office/drawing/2014/main" id="{0F82B1BA-6BB5-464A-8997-156BD03D23D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B7D168-CD63-43B4-A27C-5C041C646AE8}"/>
              </a:ext>
            </a:extLst>
          </p:cNvPr>
          <p:cNvSpPr>
            <a:spLocks noGrp="1"/>
          </p:cNvSpPr>
          <p:nvPr>
            <p:ph type="sldNum" sz="quarter" idx="12"/>
          </p:nvPr>
        </p:nvSpPr>
        <p:spPr/>
        <p:txBody>
          <a:bodyPr/>
          <a:lstStyle/>
          <a:p>
            <a:fld id="{04FAB1E3-38AB-441A-B950-C2FA0B99C9B2}" type="slidenum">
              <a:rPr lang="vi-VN" smtClean="0"/>
              <a:t>‹#›</a:t>
            </a:fld>
            <a:endParaRPr lang="vi-VN"/>
          </a:p>
        </p:txBody>
      </p:sp>
    </p:spTree>
    <p:extLst>
      <p:ext uri="{BB962C8B-B14F-4D97-AF65-F5344CB8AC3E}">
        <p14:creationId xmlns:p14="http://schemas.microsoft.com/office/powerpoint/2010/main" val="3457685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67954-F935-4B52-B82A-F735B331222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C18E2C5-38D7-4EE9-BDCF-1FE6084984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77F16475-CB8A-4CC1-94A8-3901C173AE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EA2AA6B0-4C23-473F-8A96-33960783A06A}"/>
              </a:ext>
            </a:extLst>
          </p:cNvPr>
          <p:cNvSpPr>
            <a:spLocks noGrp="1"/>
          </p:cNvSpPr>
          <p:nvPr>
            <p:ph type="dt" sz="half" idx="10"/>
          </p:nvPr>
        </p:nvSpPr>
        <p:spPr/>
        <p:txBody>
          <a:bodyPr/>
          <a:lstStyle/>
          <a:p>
            <a:fld id="{DECF16C3-8FF9-497A-AE36-6D2F6B6D7597}" type="datetimeFigureOut">
              <a:rPr lang="vi-VN" smtClean="0"/>
              <a:t>03/01/2022</a:t>
            </a:fld>
            <a:endParaRPr lang="vi-VN"/>
          </a:p>
        </p:txBody>
      </p:sp>
      <p:sp>
        <p:nvSpPr>
          <p:cNvPr id="6" name="Footer Placeholder 5">
            <a:extLst>
              <a:ext uri="{FF2B5EF4-FFF2-40B4-BE49-F238E27FC236}">
                <a16:creationId xmlns:a16="http://schemas.microsoft.com/office/drawing/2014/main" id="{F6756355-B0B8-4822-BEF3-9448177F5F8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69E3433-3F68-4048-9E07-32FC5007C6D1}"/>
              </a:ext>
            </a:extLst>
          </p:cNvPr>
          <p:cNvSpPr>
            <a:spLocks noGrp="1"/>
          </p:cNvSpPr>
          <p:nvPr>
            <p:ph type="sldNum" sz="quarter" idx="12"/>
          </p:nvPr>
        </p:nvSpPr>
        <p:spPr/>
        <p:txBody>
          <a:bodyPr/>
          <a:lstStyle/>
          <a:p>
            <a:fld id="{04FAB1E3-38AB-441A-B950-C2FA0B99C9B2}" type="slidenum">
              <a:rPr lang="vi-VN" smtClean="0"/>
              <a:t>‹#›</a:t>
            </a:fld>
            <a:endParaRPr lang="vi-VN"/>
          </a:p>
        </p:txBody>
      </p:sp>
    </p:spTree>
    <p:extLst>
      <p:ext uri="{BB962C8B-B14F-4D97-AF65-F5344CB8AC3E}">
        <p14:creationId xmlns:p14="http://schemas.microsoft.com/office/powerpoint/2010/main" val="1388866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8D52E-9229-40FD-B796-B3A55EFD3A04}"/>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2F2A087-E627-4702-8667-B8A0F8310C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22105-DABB-44F0-A2FF-6940FFCA93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96C5FC3-89BF-4F82-BC4C-E0457BC864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2D654B-12BF-4C23-9EF7-A0D8529751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31100C4E-E25C-480E-B0BC-8CAC56074A58}"/>
              </a:ext>
            </a:extLst>
          </p:cNvPr>
          <p:cNvSpPr>
            <a:spLocks noGrp="1"/>
          </p:cNvSpPr>
          <p:nvPr>
            <p:ph type="dt" sz="half" idx="10"/>
          </p:nvPr>
        </p:nvSpPr>
        <p:spPr/>
        <p:txBody>
          <a:bodyPr/>
          <a:lstStyle/>
          <a:p>
            <a:fld id="{DECF16C3-8FF9-497A-AE36-6D2F6B6D7597}" type="datetimeFigureOut">
              <a:rPr lang="vi-VN" smtClean="0"/>
              <a:t>03/01/2022</a:t>
            </a:fld>
            <a:endParaRPr lang="vi-VN"/>
          </a:p>
        </p:txBody>
      </p:sp>
      <p:sp>
        <p:nvSpPr>
          <p:cNvPr id="8" name="Footer Placeholder 7">
            <a:extLst>
              <a:ext uri="{FF2B5EF4-FFF2-40B4-BE49-F238E27FC236}">
                <a16:creationId xmlns:a16="http://schemas.microsoft.com/office/drawing/2014/main" id="{4A4E14C6-B4AF-4D79-92BA-5A3C433D7A70}"/>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F8E5E00E-C5FB-44E2-A2AC-88EA855B6FA9}"/>
              </a:ext>
            </a:extLst>
          </p:cNvPr>
          <p:cNvSpPr>
            <a:spLocks noGrp="1"/>
          </p:cNvSpPr>
          <p:nvPr>
            <p:ph type="sldNum" sz="quarter" idx="12"/>
          </p:nvPr>
        </p:nvSpPr>
        <p:spPr/>
        <p:txBody>
          <a:bodyPr/>
          <a:lstStyle/>
          <a:p>
            <a:fld id="{04FAB1E3-38AB-441A-B950-C2FA0B99C9B2}" type="slidenum">
              <a:rPr lang="vi-VN" smtClean="0"/>
              <a:t>‹#›</a:t>
            </a:fld>
            <a:endParaRPr lang="vi-VN"/>
          </a:p>
        </p:txBody>
      </p:sp>
    </p:spTree>
    <p:extLst>
      <p:ext uri="{BB962C8B-B14F-4D97-AF65-F5344CB8AC3E}">
        <p14:creationId xmlns:p14="http://schemas.microsoft.com/office/powerpoint/2010/main" val="2007925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1BF11-4E1B-4BDD-9ACD-4118DA4DB2C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19FE6B7-84FD-44A3-AB12-3426E104BFE5}"/>
              </a:ext>
            </a:extLst>
          </p:cNvPr>
          <p:cNvSpPr>
            <a:spLocks noGrp="1"/>
          </p:cNvSpPr>
          <p:nvPr>
            <p:ph type="dt" sz="half" idx="10"/>
          </p:nvPr>
        </p:nvSpPr>
        <p:spPr/>
        <p:txBody>
          <a:bodyPr/>
          <a:lstStyle/>
          <a:p>
            <a:fld id="{DECF16C3-8FF9-497A-AE36-6D2F6B6D7597}" type="datetimeFigureOut">
              <a:rPr lang="vi-VN" smtClean="0"/>
              <a:t>03/01/2022</a:t>
            </a:fld>
            <a:endParaRPr lang="vi-VN"/>
          </a:p>
        </p:txBody>
      </p:sp>
      <p:sp>
        <p:nvSpPr>
          <p:cNvPr id="4" name="Footer Placeholder 3">
            <a:extLst>
              <a:ext uri="{FF2B5EF4-FFF2-40B4-BE49-F238E27FC236}">
                <a16:creationId xmlns:a16="http://schemas.microsoft.com/office/drawing/2014/main" id="{B0B80F52-A8C8-46FF-8305-F1515A6B900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A2BCA07-7FA6-4A2C-8389-4C4757C9735F}"/>
              </a:ext>
            </a:extLst>
          </p:cNvPr>
          <p:cNvSpPr>
            <a:spLocks noGrp="1"/>
          </p:cNvSpPr>
          <p:nvPr>
            <p:ph type="sldNum" sz="quarter" idx="12"/>
          </p:nvPr>
        </p:nvSpPr>
        <p:spPr/>
        <p:txBody>
          <a:bodyPr/>
          <a:lstStyle/>
          <a:p>
            <a:fld id="{04FAB1E3-38AB-441A-B950-C2FA0B99C9B2}" type="slidenum">
              <a:rPr lang="vi-VN" smtClean="0"/>
              <a:t>‹#›</a:t>
            </a:fld>
            <a:endParaRPr lang="vi-VN"/>
          </a:p>
        </p:txBody>
      </p:sp>
    </p:spTree>
    <p:extLst>
      <p:ext uri="{BB962C8B-B14F-4D97-AF65-F5344CB8AC3E}">
        <p14:creationId xmlns:p14="http://schemas.microsoft.com/office/powerpoint/2010/main" val="3951533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81176F-F2C1-4F7D-9E9E-B246674B09A8}"/>
              </a:ext>
            </a:extLst>
          </p:cNvPr>
          <p:cNvSpPr>
            <a:spLocks noGrp="1"/>
          </p:cNvSpPr>
          <p:nvPr>
            <p:ph type="dt" sz="half" idx="10"/>
          </p:nvPr>
        </p:nvSpPr>
        <p:spPr/>
        <p:txBody>
          <a:bodyPr/>
          <a:lstStyle/>
          <a:p>
            <a:fld id="{DECF16C3-8FF9-497A-AE36-6D2F6B6D7597}" type="datetimeFigureOut">
              <a:rPr lang="vi-VN" smtClean="0"/>
              <a:t>03/01/2022</a:t>
            </a:fld>
            <a:endParaRPr lang="vi-VN"/>
          </a:p>
        </p:txBody>
      </p:sp>
      <p:sp>
        <p:nvSpPr>
          <p:cNvPr id="3" name="Footer Placeholder 2">
            <a:extLst>
              <a:ext uri="{FF2B5EF4-FFF2-40B4-BE49-F238E27FC236}">
                <a16:creationId xmlns:a16="http://schemas.microsoft.com/office/drawing/2014/main" id="{1745D947-5A2D-4F85-9D73-C9D571A0BFCD}"/>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63288514-8869-4953-B906-2A41DAF80C73}"/>
              </a:ext>
            </a:extLst>
          </p:cNvPr>
          <p:cNvSpPr>
            <a:spLocks noGrp="1"/>
          </p:cNvSpPr>
          <p:nvPr>
            <p:ph type="sldNum" sz="quarter" idx="12"/>
          </p:nvPr>
        </p:nvSpPr>
        <p:spPr/>
        <p:txBody>
          <a:bodyPr/>
          <a:lstStyle/>
          <a:p>
            <a:fld id="{04FAB1E3-38AB-441A-B950-C2FA0B99C9B2}" type="slidenum">
              <a:rPr lang="vi-VN" smtClean="0"/>
              <a:t>‹#›</a:t>
            </a:fld>
            <a:endParaRPr lang="vi-VN"/>
          </a:p>
        </p:txBody>
      </p:sp>
    </p:spTree>
    <p:extLst>
      <p:ext uri="{BB962C8B-B14F-4D97-AF65-F5344CB8AC3E}">
        <p14:creationId xmlns:p14="http://schemas.microsoft.com/office/powerpoint/2010/main" val="4121823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BF35C-E333-4C80-94B0-B5262F7D0B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B9416AF6-F777-484E-BCD1-DAF6B12AC1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DE11332-5F8F-48AA-8178-9A85AEF6B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89872C-1123-4593-AD39-140B6EE8D682}"/>
              </a:ext>
            </a:extLst>
          </p:cNvPr>
          <p:cNvSpPr>
            <a:spLocks noGrp="1"/>
          </p:cNvSpPr>
          <p:nvPr>
            <p:ph type="dt" sz="half" idx="10"/>
          </p:nvPr>
        </p:nvSpPr>
        <p:spPr/>
        <p:txBody>
          <a:bodyPr/>
          <a:lstStyle/>
          <a:p>
            <a:fld id="{DECF16C3-8FF9-497A-AE36-6D2F6B6D7597}" type="datetimeFigureOut">
              <a:rPr lang="vi-VN" smtClean="0"/>
              <a:t>03/01/2022</a:t>
            </a:fld>
            <a:endParaRPr lang="vi-VN"/>
          </a:p>
        </p:txBody>
      </p:sp>
      <p:sp>
        <p:nvSpPr>
          <p:cNvPr id="6" name="Footer Placeholder 5">
            <a:extLst>
              <a:ext uri="{FF2B5EF4-FFF2-40B4-BE49-F238E27FC236}">
                <a16:creationId xmlns:a16="http://schemas.microsoft.com/office/drawing/2014/main" id="{269B72EB-DF95-4287-AE33-5C18B134A99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AB27560-FF8B-4BCE-B181-88058CFC0FB7}"/>
              </a:ext>
            </a:extLst>
          </p:cNvPr>
          <p:cNvSpPr>
            <a:spLocks noGrp="1"/>
          </p:cNvSpPr>
          <p:nvPr>
            <p:ph type="sldNum" sz="quarter" idx="12"/>
          </p:nvPr>
        </p:nvSpPr>
        <p:spPr/>
        <p:txBody>
          <a:bodyPr/>
          <a:lstStyle/>
          <a:p>
            <a:fld id="{04FAB1E3-38AB-441A-B950-C2FA0B99C9B2}" type="slidenum">
              <a:rPr lang="vi-VN" smtClean="0"/>
              <a:t>‹#›</a:t>
            </a:fld>
            <a:endParaRPr lang="vi-VN"/>
          </a:p>
        </p:txBody>
      </p:sp>
    </p:spTree>
    <p:extLst>
      <p:ext uri="{BB962C8B-B14F-4D97-AF65-F5344CB8AC3E}">
        <p14:creationId xmlns:p14="http://schemas.microsoft.com/office/powerpoint/2010/main" val="1805109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A554-3804-44C4-BCF6-679DBF5A6C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1A7A6C9-3BC3-4EEB-A8F5-F1ECE0CDF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94CEEAF8-DF97-4B86-A9A2-4F86E9AC01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B5147-01DF-4513-93EE-C31B264E1199}"/>
              </a:ext>
            </a:extLst>
          </p:cNvPr>
          <p:cNvSpPr>
            <a:spLocks noGrp="1"/>
          </p:cNvSpPr>
          <p:nvPr>
            <p:ph type="dt" sz="half" idx="10"/>
          </p:nvPr>
        </p:nvSpPr>
        <p:spPr/>
        <p:txBody>
          <a:bodyPr/>
          <a:lstStyle/>
          <a:p>
            <a:fld id="{DECF16C3-8FF9-497A-AE36-6D2F6B6D7597}" type="datetimeFigureOut">
              <a:rPr lang="vi-VN" smtClean="0"/>
              <a:t>03/01/2022</a:t>
            </a:fld>
            <a:endParaRPr lang="vi-VN"/>
          </a:p>
        </p:txBody>
      </p:sp>
      <p:sp>
        <p:nvSpPr>
          <p:cNvPr id="6" name="Footer Placeholder 5">
            <a:extLst>
              <a:ext uri="{FF2B5EF4-FFF2-40B4-BE49-F238E27FC236}">
                <a16:creationId xmlns:a16="http://schemas.microsoft.com/office/drawing/2014/main" id="{BD7D2F68-D10F-44B4-A045-1C7932490AC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E4D5A4A-29FF-4AD3-9967-48B041814650}"/>
              </a:ext>
            </a:extLst>
          </p:cNvPr>
          <p:cNvSpPr>
            <a:spLocks noGrp="1"/>
          </p:cNvSpPr>
          <p:nvPr>
            <p:ph type="sldNum" sz="quarter" idx="12"/>
          </p:nvPr>
        </p:nvSpPr>
        <p:spPr/>
        <p:txBody>
          <a:bodyPr/>
          <a:lstStyle/>
          <a:p>
            <a:fld id="{04FAB1E3-38AB-441A-B950-C2FA0B99C9B2}" type="slidenum">
              <a:rPr lang="vi-VN" smtClean="0"/>
              <a:t>‹#›</a:t>
            </a:fld>
            <a:endParaRPr lang="vi-VN"/>
          </a:p>
        </p:txBody>
      </p:sp>
    </p:spTree>
    <p:extLst>
      <p:ext uri="{BB962C8B-B14F-4D97-AF65-F5344CB8AC3E}">
        <p14:creationId xmlns:p14="http://schemas.microsoft.com/office/powerpoint/2010/main" val="265667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66616E-9C29-4AE6-A817-FFD8854A70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6B418A95-A9E5-4C93-98E1-010BAB8F77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6774835-3966-4881-9D80-E57F893B67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F16C3-8FF9-497A-AE36-6D2F6B6D7597}" type="datetimeFigureOut">
              <a:rPr lang="vi-VN" smtClean="0"/>
              <a:t>03/01/2022</a:t>
            </a:fld>
            <a:endParaRPr lang="vi-VN"/>
          </a:p>
        </p:txBody>
      </p:sp>
      <p:sp>
        <p:nvSpPr>
          <p:cNvPr id="5" name="Footer Placeholder 4">
            <a:extLst>
              <a:ext uri="{FF2B5EF4-FFF2-40B4-BE49-F238E27FC236}">
                <a16:creationId xmlns:a16="http://schemas.microsoft.com/office/drawing/2014/main" id="{E4F1BC77-C6A9-4E9E-9EE7-14C5ADE4D6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A156E2E9-A909-4B5B-9D3E-382A879A1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AB1E3-38AB-441A-B950-C2FA0B99C9B2}" type="slidenum">
              <a:rPr lang="vi-VN" smtClean="0"/>
              <a:t>‹#›</a:t>
            </a:fld>
            <a:endParaRPr lang="vi-VN"/>
          </a:p>
        </p:txBody>
      </p:sp>
    </p:spTree>
    <p:extLst>
      <p:ext uri="{BB962C8B-B14F-4D97-AF65-F5344CB8AC3E}">
        <p14:creationId xmlns:p14="http://schemas.microsoft.com/office/powerpoint/2010/main" val="30987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AF935-E5E1-4376-9989-22502A8C166D}"/>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04127C48-725F-4108-8BF5-035E88E27ACF}"/>
              </a:ext>
            </a:extLst>
          </p:cNvPr>
          <p:cNvSpPr>
            <a:spLocks noGrp="1"/>
          </p:cNvSpPr>
          <p:nvPr>
            <p:ph type="subTitle" idx="1"/>
          </p:nvPr>
        </p:nvSpPr>
        <p:spPr/>
        <p:txBody>
          <a:bodyPr/>
          <a:lstStyle/>
          <a:p>
            <a:endParaRPr lang="vi-VN"/>
          </a:p>
        </p:txBody>
      </p:sp>
    </p:spTree>
    <p:extLst>
      <p:ext uri="{BB962C8B-B14F-4D97-AF65-F5344CB8AC3E}">
        <p14:creationId xmlns:p14="http://schemas.microsoft.com/office/powerpoint/2010/main" val="462770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Box 1">
            <a:extLst>
              <a:ext uri="{FF2B5EF4-FFF2-40B4-BE49-F238E27FC236}">
                <a16:creationId xmlns:a16="http://schemas.microsoft.com/office/drawing/2014/main" id="{5637CAF1-BE4D-4974-BF73-1E199FCE511E}"/>
              </a:ext>
            </a:extLst>
          </p:cNvPr>
          <p:cNvSpPr txBox="1">
            <a:spLocks noChangeArrowheads="1"/>
          </p:cNvSpPr>
          <p:nvPr/>
        </p:nvSpPr>
        <p:spPr bwMode="auto">
          <a:xfrm>
            <a:off x="1676400" y="685801"/>
            <a:ext cx="8991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600"/>
              <a:t>2. Xây dựng nền dân chủ xã hội chủ nghĩa ở Việt Nam</a:t>
            </a:r>
            <a:endParaRPr lang="vi-VN" altLang="vi-VN" sz="2600"/>
          </a:p>
        </p:txBody>
      </p:sp>
      <p:sp>
        <p:nvSpPr>
          <p:cNvPr id="14338" name="TextBox 3">
            <a:extLst>
              <a:ext uri="{FF2B5EF4-FFF2-40B4-BE49-F238E27FC236}">
                <a16:creationId xmlns:a16="http://schemas.microsoft.com/office/drawing/2014/main" id="{06D918BD-2654-42BF-9E20-C6AEE88CE2A6}"/>
              </a:ext>
            </a:extLst>
          </p:cNvPr>
          <p:cNvSpPr txBox="1">
            <a:spLocks noChangeArrowheads="1"/>
          </p:cNvSpPr>
          <p:nvPr/>
        </p:nvSpPr>
        <p:spPr bwMode="auto">
          <a:xfrm>
            <a:off x="1676400" y="63501"/>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vi-VN" altLang="vi-VN" sz="2800">
                <a:solidFill>
                  <a:srgbClr val="FF0000"/>
                </a:solidFill>
              </a:rPr>
              <a:t>Bài 10: NỀN DÂN CHỦ XÃ HỘI CHỦ NGHĨA</a:t>
            </a:r>
          </a:p>
        </p:txBody>
      </p:sp>
      <p:pic>
        <p:nvPicPr>
          <p:cNvPr id="10244" name="Picture 3">
            <a:extLst>
              <a:ext uri="{FF2B5EF4-FFF2-40B4-BE49-F238E27FC236}">
                <a16:creationId xmlns:a16="http://schemas.microsoft.com/office/drawing/2014/main" id="{0CA00C28-7D7C-460F-BCD0-AB3DA37A6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1722439"/>
            <a:ext cx="312102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9">
            <a:extLst>
              <a:ext uri="{FF2B5EF4-FFF2-40B4-BE49-F238E27FC236}">
                <a16:creationId xmlns:a16="http://schemas.microsoft.com/office/drawing/2014/main" id="{0912226E-438C-49C2-A43C-53A3AF36A9AE}"/>
              </a:ext>
            </a:extLst>
          </p:cNvPr>
          <p:cNvSpPr txBox="1">
            <a:spLocks noChangeArrowheads="1"/>
          </p:cNvSpPr>
          <p:nvPr/>
        </p:nvSpPr>
        <p:spPr bwMode="auto">
          <a:xfrm>
            <a:off x="5635626" y="1722439"/>
            <a:ext cx="4727575" cy="3786187"/>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r>
              <a:rPr lang="vi-VN" altLang="vi-VN" sz="2400">
                <a:solidFill>
                  <a:srgbClr val="0070C0"/>
                </a:solidFill>
              </a:rPr>
              <a:t>“Nước ta là một nước dân chủ. Mọi công việc đều vì lợi ích của dân mà làm. Bao nhiêu lợi ích đều vì dân.</a:t>
            </a:r>
          </a:p>
          <a:p>
            <a:pPr eaLnBrk="0" hangingPunct="0"/>
            <a:r>
              <a:rPr lang="vi-VN" altLang="vi-VN" sz="2400">
                <a:solidFill>
                  <a:srgbClr val="0070C0"/>
                </a:solidFill>
              </a:rPr>
              <a:t>Bao nhiêu quyền hạn đều của dân. </a:t>
            </a:r>
          </a:p>
          <a:p>
            <a:pPr eaLnBrk="0" hangingPunct="0"/>
            <a:r>
              <a:rPr lang="vi-VN" altLang="vi-VN" sz="2400">
                <a:solidFill>
                  <a:srgbClr val="0070C0"/>
                </a:solidFill>
              </a:rPr>
              <a:t>Công việc đổi mới, xây dựng là trách nhiệm của dân. Quyền hành và lực lượng đều ở nơi dân”.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circle(in)">
                                      <p:cBhvr>
                                        <p:cTn id="7" dur="2000"/>
                                        <p:tgtEl>
                                          <p:spTgt spid="51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barn(inVertical)">
                                      <p:cBhvr>
                                        <p:cTn id="12" dur="500"/>
                                        <p:tgtEl>
                                          <p:spTgt spid="1024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245"/>
                                        </p:tgtEl>
                                        <p:attrNameLst>
                                          <p:attrName>style.visibility</p:attrName>
                                        </p:attrNameLst>
                                      </p:cBhvr>
                                      <p:to>
                                        <p:strVal val="visible"/>
                                      </p:to>
                                    </p:set>
                                    <p:animEffect transition="in" filter="barn(inVertical)">
                                      <p:cBhvr>
                                        <p:cTn id="15"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102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1">
            <a:extLst>
              <a:ext uri="{FF2B5EF4-FFF2-40B4-BE49-F238E27FC236}">
                <a16:creationId xmlns:a16="http://schemas.microsoft.com/office/drawing/2014/main" id="{ACD060E6-D325-4610-B400-BFDCF6FB62DB}"/>
              </a:ext>
            </a:extLst>
          </p:cNvPr>
          <p:cNvSpPr txBox="1">
            <a:spLocks noChangeArrowheads="1"/>
          </p:cNvSpPr>
          <p:nvPr/>
        </p:nvSpPr>
        <p:spPr bwMode="auto">
          <a:xfrm>
            <a:off x="1676400" y="685801"/>
            <a:ext cx="8991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600"/>
              <a:t>2. Xây dựng nền dân chủ xã hội chủ nghĩa ở Việt Nam</a:t>
            </a:r>
            <a:endParaRPr lang="vi-VN" altLang="vi-VN" sz="2600"/>
          </a:p>
        </p:txBody>
      </p:sp>
      <p:sp>
        <p:nvSpPr>
          <p:cNvPr id="15362" name="TextBox 3">
            <a:extLst>
              <a:ext uri="{FF2B5EF4-FFF2-40B4-BE49-F238E27FC236}">
                <a16:creationId xmlns:a16="http://schemas.microsoft.com/office/drawing/2014/main" id="{26510A76-BEFF-4B4C-96B2-03B95A361C73}"/>
              </a:ext>
            </a:extLst>
          </p:cNvPr>
          <p:cNvSpPr txBox="1">
            <a:spLocks noChangeArrowheads="1"/>
          </p:cNvSpPr>
          <p:nvPr/>
        </p:nvSpPr>
        <p:spPr bwMode="auto">
          <a:xfrm>
            <a:off x="1676400" y="63501"/>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vi-VN" altLang="vi-VN" sz="2800">
                <a:solidFill>
                  <a:srgbClr val="FF0000"/>
                </a:solidFill>
              </a:rPr>
              <a:t>Bài 10: NỀN DÂN CHỦ XÃ HỘI CHỦ NGHĨA</a:t>
            </a:r>
          </a:p>
        </p:txBody>
      </p:sp>
      <p:sp>
        <p:nvSpPr>
          <p:cNvPr id="6" name="TextBox 1">
            <a:extLst>
              <a:ext uri="{FF2B5EF4-FFF2-40B4-BE49-F238E27FC236}">
                <a16:creationId xmlns:a16="http://schemas.microsoft.com/office/drawing/2014/main" id="{2F9FB0D8-E842-4964-81A3-C08323B5DAC7}"/>
              </a:ext>
            </a:extLst>
          </p:cNvPr>
          <p:cNvSpPr txBox="1">
            <a:spLocks noChangeArrowheads="1"/>
          </p:cNvSpPr>
          <p:nvPr/>
        </p:nvSpPr>
        <p:spPr bwMode="auto">
          <a:xfrm>
            <a:off x="1828800" y="1260476"/>
            <a:ext cx="899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400"/>
              <a:t>a. Nội dung của dân chủ trên lĩnh vực kinh tế (giảm tải)</a:t>
            </a:r>
            <a:endParaRPr lang="vi-VN" altLang="vi-VN" sz="2400"/>
          </a:p>
        </p:txBody>
      </p:sp>
      <p:sp>
        <p:nvSpPr>
          <p:cNvPr id="8" name="TextBox 1">
            <a:extLst>
              <a:ext uri="{FF2B5EF4-FFF2-40B4-BE49-F238E27FC236}">
                <a16:creationId xmlns:a16="http://schemas.microsoft.com/office/drawing/2014/main" id="{B6AB6886-5297-4D01-AA12-422086108851}"/>
              </a:ext>
            </a:extLst>
          </p:cNvPr>
          <p:cNvSpPr txBox="1">
            <a:spLocks noChangeArrowheads="1"/>
          </p:cNvSpPr>
          <p:nvPr/>
        </p:nvSpPr>
        <p:spPr bwMode="auto">
          <a:xfrm>
            <a:off x="1828800" y="1870076"/>
            <a:ext cx="899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400"/>
              <a:t>b. Nội dung của dân chủ trên lĩnh vực chính trị</a:t>
            </a:r>
            <a:endParaRPr lang="vi-VN" altLang="vi-VN" sz="2400"/>
          </a:p>
        </p:txBody>
      </p:sp>
      <p:sp>
        <p:nvSpPr>
          <p:cNvPr id="11270" name="TextBox 2">
            <a:extLst>
              <a:ext uri="{FF2B5EF4-FFF2-40B4-BE49-F238E27FC236}">
                <a16:creationId xmlns:a16="http://schemas.microsoft.com/office/drawing/2014/main" id="{97FD1BBE-D809-411C-BF0A-B9D737AB11BD}"/>
              </a:ext>
            </a:extLst>
          </p:cNvPr>
          <p:cNvSpPr txBox="1">
            <a:spLocks noChangeArrowheads="1"/>
          </p:cNvSpPr>
          <p:nvPr/>
        </p:nvSpPr>
        <p:spPr bwMode="auto">
          <a:xfrm>
            <a:off x="3200400" y="2474914"/>
            <a:ext cx="5486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vi-VN" altLang="vi-VN" sz="2800">
                <a:solidFill>
                  <a:srgbClr val="00B0F0"/>
                </a:solidFill>
              </a:rPr>
              <a:t>Dân chủ trên lĩnh vực chính trị được biểu hiện như thế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270"/>
                                        </p:tgtEl>
                                        <p:attrNameLst>
                                          <p:attrName>style.visibility</p:attrName>
                                        </p:attrNameLst>
                                      </p:cBhvr>
                                      <p:to>
                                        <p:strVal val="visible"/>
                                      </p:to>
                                    </p:set>
                                    <p:animEffect transition="in" filter="barn(inVertical)">
                                      <p:cBhvr>
                                        <p:cTn id="17"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2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
            <a:extLst>
              <a:ext uri="{FF2B5EF4-FFF2-40B4-BE49-F238E27FC236}">
                <a16:creationId xmlns:a16="http://schemas.microsoft.com/office/drawing/2014/main" id="{6D282791-9B0D-46BF-8BF7-04D5088C851B}"/>
              </a:ext>
            </a:extLst>
          </p:cNvPr>
          <p:cNvSpPr txBox="1">
            <a:spLocks noChangeArrowheads="1"/>
          </p:cNvSpPr>
          <p:nvPr/>
        </p:nvSpPr>
        <p:spPr bwMode="auto">
          <a:xfrm>
            <a:off x="1676400" y="685801"/>
            <a:ext cx="8991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600"/>
              <a:t>2. Xây dựng nền dân chủ xã hội chủ nghĩa ở Việt Nam</a:t>
            </a:r>
            <a:endParaRPr lang="vi-VN" altLang="vi-VN" sz="2600"/>
          </a:p>
        </p:txBody>
      </p:sp>
      <p:sp>
        <p:nvSpPr>
          <p:cNvPr id="16386" name="TextBox 3">
            <a:extLst>
              <a:ext uri="{FF2B5EF4-FFF2-40B4-BE49-F238E27FC236}">
                <a16:creationId xmlns:a16="http://schemas.microsoft.com/office/drawing/2014/main" id="{AA641AFB-B45F-45EE-A963-F5E64EE2C287}"/>
              </a:ext>
            </a:extLst>
          </p:cNvPr>
          <p:cNvSpPr txBox="1">
            <a:spLocks noChangeArrowheads="1"/>
          </p:cNvSpPr>
          <p:nvPr/>
        </p:nvSpPr>
        <p:spPr bwMode="auto">
          <a:xfrm>
            <a:off x="1676400" y="63501"/>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vi-VN" altLang="vi-VN" sz="2800">
                <a:solidFill>
                  <a:srgbClr val="FF0000"/>
                </a:solidFill>
              </a:rPr>
              <a:t>Bài 10: NỀN DÂN CHỦ XÃ HỘI CHỦ NGHĨA</a:t>
            </a:r>
          </a:p>
        </p:txBody>
      </p:sp>
      <p:sp>
        <p:nvSpPr>
          <p:cNvPr id="16387" name="TextBox 1">
            <a:extLst>
              <a:ext uri="{FF2B5EF4-FFF2-40B4-BE49-F238E27FC236}">
                <a16:creationId xmlns:a16="http://schemas.microsoft.com/office/drawing/2014/main" id="{B8CCDF23-186E-49A1-B2C9-623A2CB324D1}"/>
              </a:ext>
            </a:extLst>
          </p:cNvPr>
          <p:cNvSpPr txBox="1">
            <a:spLocks noChangeArrowheads="1"/>
          </p:cNvSpPr>
          <p:nvPr/>
        </p:nvSpPr>
        <p:spPr bwMode="auto">
          <a:xfrm>
            <a:off x="1828800" y="1295401"/>
            <a:ext cx="899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400"/>
              <a:t>b. Nội dung của dân chủ trên lĩnh vực chính trị</a:t>
            </a:r>
            <a:endParaRPr lang="vi-VN" altLang="vi-VN" sz="2400"/>
          </a:p>
        </p:txBody>
      </p:sp>
      <p:sp>
        <p:nvSpPr>
          <p:cNvPr id="5" name="Rectangle 4">
            <a:extLst>
              <a:ext uri="{FF2B5EF4-FFF2-40B4-BE49-F238E27FC236}">
                <a16:creationId xmlns:a16="http://schemas.microsoft.com/office/drawing/2014/main" id="{D0020CC0-4EED-4C8E-88F5-452D4E59A283}"/>
              </a:ext>
            </a:extLst>
          </p:cNvPr>
          <p:cNvSpPr>
            <a:spLocks noChangeArrowheads="1"/>
          </p:cNvSpPr>
          <p:nvPr/>
        </p:nvSpPr>
        <p:spPr bwMode="auto">
          <a:xfrm>
            <a:off x="2133600" y="1524000"/>
            <a:ext cx="7924800"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altLang="vi-VN" sz="2800">
                <a:solidFill>
                  <a:schemeClr val="folHlink"/>
                </a:solidFill>
                <a:latin typeface="Times New Roman" panose="02020603050405020304" pitchFamily="18" charset="0"/>
              </a:rPr>
              <a:t>*Trong lĩnh vực chính trị là mọi quyền lực thuộc về nhân dân</a:t>
            </a:r>
          </a:p>
          <a:p>
            <a:pPr algn="ctr" eaLnBrk="0" hangingPunct="0"/>
            <a:r>
              <a:rPr lang="en-US" altLang="vi-VN" sz="2800">
                <a:solidFill>
                  <a:schemeClr val="folHlink"/>
                </a:solidFill>
                <a:latin typeface="Times New Roman" panose="02020603050405020304" pitchFamily="18" charset="0"/>
              </a:rPr>
              <a:t>Trước hết là nhân dân lao động.</a:t>
            </a:r>
          </a:p>
        </p:txBody>
      </p:sp>
      <p:sp>
        <p:nvSpPr>
          <p:cNvPr id="6" name="AutoShape 4">
            <a:extLst>
              <a:ext uri="{FF2B5EF4-FFF2-40B4-BE49-F238E27FC236}">
                <a16:creationId xmlns:a16="http://schemas.microsoft.com/office/drawing/2014/main" id="{46D50E0C-5002-458F-A49F-BC405362211D}"/>
              </a:ext>
            </a:extLst>
          </p:cNvPr>
          <p:cNvSpPr>
            <a:spLocks noChangeArrowheads="1"/>
          </p:cNvSpPr>
          <p:nvPr/>
        </p:nvSpPr>
        <p:spPr bwMode="auto">
          <a:xfrm>
            <a:off x="1676400" y="5991226"/>
            <a:ext cx="8991600" cy="790575"/>
          </a:xfrm>
          <a:prstGeom prst="flowChartAlternateProcess">
            <a:avLst/>
          </a:prstGeom>
          <a:gradFill rotWithShape="1">
            <a:gsLst>
              <a:gs pos="0">
                <a:srgbClr val="FFFF99"/>
              </a:gs>
              <a:gs pos="100000">
                <a:schemeClr val="folHlink"/>
              </a:gs>
            </a:gsLst>
            <a:lin ang="5400000" scaled="1"/>
          </a:gradFill>
          <a:ln w="76200" cmpd="tri">
            <a:solidFill>
              <a:srgbClr val="CC3300"/>
            </a:solidFill>
            <a:miter lim="800000"/>
            <a:headEnd/>
            <a:tailEnd/>
          </a:ln>
        </p:spPr>
        <p:txBody>
          <a:bodyPr wrap="none" anchor="ctr"/>
          <a:lstStyle/>
          <a:p>
            <a:pPr algn="ctr" eaLnBrk="0" hangingPunct="0"/>
            <a:r>
              <a:rPr lang="en-US" altLang="vi-VN" sz="2800">
                <a:latin typeface="VNI-Times"/>
              </a:rPr>
              <a:t> </a:t>
            </a:r>
            <a:r>
              <a:rPr lang="en-US" altLang="vi-VN" sz="2800">
                <a:solidFill>
                  <a:srgbClr val="FF0000"/>
                </a:solidFill>
                <a:latin typeface="Times New Roman" panose="02020603050405020304" pitchFamily="18" charset="0"/>
                <a:sym typeface="Wingdings" panose="05000000000000000000" pitchFamily="2" charset="2"/>
              </a:rPr>
              <a:t>- Quyền bầu cử và ứng cử vào các cơ quan quyền lực NN, </a:t>
            </a:r>
          </a:p>
          <a:p>
            <a:pPr algn="ctr" eaLnBrk="0" hangingPunct="0"/>
            <a:r>
              <a:rPr lang="en-US" altLang="vi-VN" sz="2800">
                <a:solidFill>
                  <a:srgbClr val="FF0000"/>
                </a:solidFill>
                <a:latin typeface="Times New Roman" panose="02020603050405020304" pitchFamily="18" charset="0"/>
                <a:sym typeface="Wingdings" panose="05000000000000000000" pitchFamily="2" charset="2"/>
              </a:rPr>
              <a:t>các tổ chức chính trị - xã hội</a:t>
            </a:r>
            <a:endParaRPr lang="en-US" altLang="vi-VN" sz="2800">
              <a:solidFill>
                <a:schemeClr val="bg1"/>
              </a:solidFill>
              <a:latin typeface="VNI-Times"/>
            </a:endParaRPr>
          </a:p>
        </p:txBody>
      </p:sp>
      <p:graphicFrame>
        <p:nvGraphicFramePr>
          <p:cNvPr id="7" name="Object 6">
            <a:extLst>
              <a:ext uri="{FF2B5EF4-FFF2-40B4-BE49-F238E27FC236}">
                <a16:creationId xmlns:a16="http://schemas.microsoft.com/office/drawing/2014/main" id="{AFC0A7CD-DC65-4487-93D4-DBAB5A389B13}"/>
              </a:ext>
            </a:extLst>
          </p:cNvPr>
          <p:cNvGraphicFramePr>
            <a:graphicFrameLocks noChangeAspect="1"/>
          </p:cNvGraphicFramePr>
          <p:nvPr/>
        </p:nvGraphicFramePr>
        <p:xfrm>
          <a:off x="1905000" y="2851150"/>
          <a:ext cx="4038600" cy="2940050"/>
        </p:xfrm>
        <a:graphic>
          <a:graphicData uri="http://schemas.openxmlformats.org/presentationml/2006/ole">
            <mc:AlternateContent xmlns:mc="http://schemas.openxmlformats.org/markup-compatibility/2006">
              <mc:Choice xmlns:v="urn:schemas-microsoft-com:vml" Requires="v">
                <p:oleObj spid="_x0000_s2050" r:id="rId3" imgW="5934903" imgH="4238095" progId="Paint.Picture">
                  <p:embed/>
                </p:oleObj>
              </mc:Choice>
              <mc:Fallback>
                <p:oleObj r:id="rId3" imgW="5934903" imgH="4238095" progId="Paint.Picture">
                  <p:embed/>
                  <p:pic>
                    <p:nvPicPr>
                      <p:cNvPr id="7" name="Object 6">
                        <a:extLst>
                          <a:ext uri="{FF2B5EF4-FFF2-40B4-BE49-F238E27FC236}">
                            <a16:creationId xmlns:a16="http://schemas.microsoft.com/office/drawing/2014/main" id="{AFC0A7CD-DC65-4487-93D4-DBAB5A389B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851150"/>
                        <a:ext cx="403860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pic>
        <p:nvPicPr>
          <p:cNvPr id="9" name="Picture 7" descr="hinh 3">
            <a:extLst>
              <a:ext uri="{FF2B5EF4-FFF2-40B4-BE49-F238E27FC236}">
                <a16:creationId xmlns:a16="http://schemas.microsoft.com/office/drawing/2014/main" id="{1BE5AA83-A68E-462E-915A-9995E08779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819400"/>
            <a:ext cx="3886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5A3C5ED3-E405-4E9F-946B-0A44003FD4A0}"/>
              </a:ext>
            </a:extLst>
          </p:cNvPr>
          <p:cNvSpPr>
            <a:spLocks noChangeArrowheads="1"/>
          </p:cNvSpPr>
          <p:nvPr/>
        </p:nvSpPr>
        <p:spPr bwMode="auto">
          <a:xfrm>
            <a:off x="2209801" y="5230814"/>
            <a:ext cx="347821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r>
              <a:rPr lang="en-US" altLang="vi-VN" sz="2400">
                <a:solidFill>
                  <a:srgbClr val="FF0000"/>
                </a:solidFill>
                <a:latin typeface="Times New Roman" panose="02020603050405020304" pitchFamily="18" charset="0"/>
              </a:rPr>
              <a:t>B</a:t>
            </a:r>
            <a:r>
              <a:rPr lang="en-US" altLang="vi-VN" sz="2400">
                <a:solidFill>
                  <a:srgbClr val="FF0000"/>
                </a:solidFill>
                <a:latin typeface="VNI-Times"/>
              </a:rPr>
              <a:t>á</a:t>
            </a:r>
            <a:r>
              <a:rPr lang="en-US" altLang="vi-VN" sz="2400">
                <a:solidFill>
                  <a:srgbClr val="FF0000"/>
                </a:solidFill>
                <a:latin typeface="Times New Roman" panose="02020603050405020304" pitchFamily="18" charset="0"/>
              </a:rPr>
              <a:t>c Hồ tham gia bầu cử</a:t>
            </a:r>
          </a:p>
        </p:txBody>
      </p:sp>
      <p:sp>
        <p:nvSpPr>
          <p:cNvPr id="11" name="Rectangle 10">
            <a:extLst>
              <a:ext uri="{FF2B5EF4-FFF2-40B4-BE49-F238E27FC236}">
                <a16:creationId xmlns:a16="http://schemas.microsoft.com/office/drawing/2014/main" id="{9AC0D2A7-82B3-4A72-BE0F-9E9ADE756567}"/>
              </a:ext>
            </a:extLst>
          </p:cNvPr>
          <p:cNvSpPr>
            <a:spLocks noChangeArrowheads="1"/>
          </p:cNvSpPr>
          <p:nvPr/>
        </p:nvSpPr>
        <p:spPr bwMode="auto">
          <a:xfrm>
            <a:off x="7086600" y="5230814"/>
            <a:ext cx="3733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r>
              <a:rPr lang="en-US" altLang="vi-VN" sz="2400">
                <a:solidFill>
                  <a:srgbClr val="FF0000"/>
                </a:solidFill>
                <a:latin typeface="Times New Roman" panose="02020603050405020304" pitchFamily="18" charset="0"/>
              </a:rPr>
              <a:t>Bầu cử quốc hội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
            <a:extLst>
              <a:ext uri="{FF2B5EF4-FFF2-40B4-BE49-F238E27FC236}">
                <a16:creationId xmlns:a16="http://schemas.microsoft.com/office/drawing/2014/main" id="{D7C0A574-F32F-4E0C-8929-739B98DB08E9}"/>
              </a:ext>
            </a:extLst>
          </p:cNvPr>
          <p:cNvSpPr txBox="1">
            <a:spLocks noChangeArrowheads="1"/>
          </p:cNvSpPr>
          <p:nvPr/>
        </p:nvSpPr>
        <p:spPr bwMode="auto">
          <a:xfrm>
            <a:off x="1676400" y="685801"/>
            <a:ext cx="8991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600"/>
              <a:t>2. Xây dựng nền dân chủ xã hội chủ nghĩa ở Việt Nam</a:t>
            </a:r>
            <a:endParaRPr lang="vi-VN" altLang="vi-VN" sz="2600"/>
          </a:p>
        </p:txBody>
      </p:sp>
      <p:sp>
        <p:nvSpPr>
          <p:cNvPr id="17410" name="TextBox 3">
            <a:extLst>
              <a:ext uri="{FF2B5EF4-FFF2-40B4-BE49-F238E27FC236}">
                <a16:creationId xmlns:a16="http://schemas.microsoft.com/office/drawing/2014/main" id="{2799A564-3923-4DDC-9E08-B636B0A2CB19}"/>
              </a:ext>
            </a:extLst>
          </p:cNvPr>
          <p:cNvSpPr txBox="1">
            <a:spLocks noChangeArrowheads="1"/>
          </p:cNvSpPr>
          <p:nvPr/>
        </p:nvSpPr>
        <p:spPr bwMode="auto">
          <a:xfrm>
            <a:off x="1676400" y="63501"/>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vi-VN" altLang="vi-VN" sz="2800">
                <a:solidFill>
                  <a:srgbClr val="FF0000"/>
                </a:solidFill>
              </a:rPr>
              <a:t>Bài 10: NỀN DÂN CHỦ XÃ HỘI CHỦ NGHĨA</a:t>
            </a:r>
          </a:p>
        </p:txBody>
      </p:sp>
      <p:sp>
        <p:nvSpPr>
          <p:cNvPr id="17411" name="TextBox 1">
            <a:extLst>
              <a:ext uri="{FF2B5EF4-FFF2-40B4-BE49-F238E27FC236}">
                <a16:creationId xmlns:a16="http://schemas.microsoft.com/office/drawing/2014/main" id="{7FE126A3-86CC-4EF1-B682-8E64838638AC}"/>
              </a:ext>
            </a:extLst>
          </p:cNvPr>
          <p:cNvSpPr txBox="1">
            <a:spLocks noChangeArrowheads="1"/>
          </p:cNvSpPr>
          <p:nvPr/>
        </p:nvSpPr>
        <p:spPr bwMode="auto">
          <a:xfrm>
            <a:off x="1828800" y="1295401"/>
            <a:ext cx="899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400"/>
              <a:t>b. Nội dung của dân chủ trên lĩnh vực chính trị</a:t>
            </a:r>
            <a:endParaRPr lang="vi-VN" altLang="vi-VN" sz="2400"/>
          </a:p>
        </p:txBody>
      </p:sp>
      <p:sp>
        <p:nvSpPr>
          <p:cNvPr id="12" name="AutoShape 6">
            <a:extLst>
              <a:ext uri="{FF2B5EF4-FFF2-40B4-BE49-F238E27FC236}">
                <a16:creationId xmlns:a16="http://schemas.microsoft.com/office/drawing/2014/main" id="{A9A1DE42-175E-4113-B086-CE5A6F1FAC79}"/>
              </a:ext>
            </a:extLst>
          </p:cNvPr>
          <p:cNvSpPr>
            <a:spLocks noChangeArrowheads="1"/>
          </p:cNvSpPr>
          <p:nvPr/>
        </p:nvSpPr>
        <p:spPr bwMode="auto">
          <a:xfrm>
            <a:off x="2019300" y="1898650"/>
            <a:ext cx="8343900" cy="1149350"/>
          </a:xfrm>
          <a:prstGeom prst="flowChartAlternateProcess">
            <a:avLst/>
          </a:prstGeom>
          <a:gradFill rotWithShape="0">
            <a:gsLst>
              <a:gs pos="0">
                <a:srgbClr val="FFFF99"/>
              </a:gs>
              <a:gs pos="100000">
                <a:schemeClr val="folHlink"/>
              </a:gs>
            </a:gsLst>
            <a:lin ang="5400000" scaled="1"/>
          </a:gradFill>
          <a:ln w="76200" cmpd="tri">
            <a:solidFill>
              <a:srgbClr val="339933"/>
            </a:solidFill>
            <a:miter lim="800000"/>
            <a:headEnd/>
            <a:tailEnd/>
          </a:ln>
        </p:spPr>
        <p:txBody>
          <a:bodyPr wrap="none" anchor="ctr"/>
          <a:lstStyle/>
          <a:p>
            <a:pPr eaLnBrk="0" hangingPunct="0"/>
            <a:r>
              <a:rPr lang="en-US" altLang="vi-VN" sz="2600">
                <a:solidFill>
                  <a:srgbClr val="CC3300"/>
                </a:solidFill>
                <a:latin typeface="Times New Roman" panose="02020603050405020304" pitchFamily="18" charset="0"/>
                <a:sym typeface="Wingdings" panose="05000000000000000000" pitchFamily="2" charset="2"/>
              </a:rPr>
              <a:t>- Quyền tham gia quản lý NN và XH, tham gia thảo luận</a:t>
            </a:r>
          </a:p>
          <a:p>
            <a:pPr eaLnBrk="0" hangingPunct="0"/>
            <a:r>
              <a:rPr lang="en-US" altLang="vi-VN" sz="2600">
                <a:solidFill>
                  <a:srgbClr val="CC3300"/>
                </a:solidFill>
                <a:latin typeface="Times New Roman" panose="02020603050405020304" pitchFamily="18" charset="0"/>
                <a:sym typeface="Wingdings" panose="05000000000000000000" pitchFamily="2" charset="2"/>
              </a:rPr>
              <a:t> các vấn đề chung của NN và địa phương.</a:t>
            </a:r>
          </a:p>
        </p:txBody>
      </p:sp>
      <p:pic>
        <p:nvPicPr>
          <p:cNvPr id="13" name="Picture 7" descr="quoc-hoi[1]">
            <a:extLst>
              <a:ext uri="{FF2B5EF4-FFF2-40B4-BE49-F238E27FC236}">
                <a16:creationId xmlns:a16="http://schemas.microsoft.com/office/drawing/2014/main" id="{68C6A61B-E541-4657-BFA3-313948688B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3124200"/>
            <a:ext cx="3733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8">
            <a:extLst>
              <a:ext uri="{FF2B5EF4-FFF2-40B4-BE49-F238E27FC236}">
                <a16:creationId xmlns:a16="http://schemas.microsoft.com/office/drawing/2014/main" id="{4B02A59E-8B2E-4970-91E0-D928D7676375}"/>
              </a:ext>
            </a:extLst>
          </p:cNvPr>
          <p:cNvSpPr>
            <a:spLocks noChangeArrowheads="1"/>
          </p:cNvSpPr>
          <p:nvPr/>
        </p:nvSpPr>
        <p:spPr bwMode="auto">
          <a:xfrm>
            <a:off x="2171700" y="6096000"/>
            <a:ext cx="3429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altLang="vi-VN" sz="2800">
                <a:solidFill>
                  <a:srgbClr val="FF0066"/>
                </a:solidFill>
                <a:latin typeface="Times New Roman" panose="02020603050405020304" pitchFamily="18" charset="0"/>
              </a:rPr>
              <a:t>Quốc Hội thảo luận</a:t>
            </a:r>
          </a:p>
        </p:txBody>
      </p:sp>
      <p:pic>
        <p:nvPicPr>
          <p:cNvPr id="15" name="Picture 15" descr="Hop HDND Kh">
            <a:extLst>
              <a:ext uri="{FF2B5EF4-FFF2-40B4-BE49-F238E27FC236}">
                <a16:creationId xmlns:a16="http://schemas.microsoft.com/office/drawing/2014/main" id="{C946C57B-7962-4BA8-96E2-EB539635D8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3124200"/>
            <a:ext cx="3886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6">
            <a:extLst>
              <a:ext uri="{FF2B5EF4-FFF2-40B4-BE49-F238E27FC236}">
                <a16:creationId xmlns:a16="http://schemas.microsoft.com/office/drawing/2014/main" id="{1535F125-1FFF-4155-90C1-45E9AEDAE5E5}"/>
              </a:ext>
            </a:extLst>
          </p:cNvPr>
          <p:cNvSpPr>
            <a:spLocks noChangeArrowheads="1"/>
          </p:cNvSpPr>
          <p:nvPr/>
        </p:nvSpPr>
        <p:spPr bwMode="auto">
          <a:xfrm>
            <a:off x="6362700" y="6096000"/>
            <a:ext cx="3581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altLang="vi-VN" sz="2800">
                <a:solidFill>
                  <a:srgbClr val="FF0066"/>
                </a:solidFill>
                <a:latin typeface="Times New Roman" panose="02020603050405020304" pitchFamily="18" charset="0"/>
              </a:rPr>
              <a:t>Kỳ họp HĐND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5" name="Rectangle 7">
            <a:extLst>
              <a:ext uri="{FF2B5EF4-FFF2-40B4-BE49-F238E27FC236}">
                <a16:creationId xmlns:a16="http://schemas.microsoft.com/office/drawing/2014/main" id="{60ADBD3C-BA15-4449-9FAB-6C24510C9AB7}"/>
              </a:ext>
            </a:extLst>
          </p:cNvPr>
          <p:cNvSpPr>
            <a:spLocks noChangeArrowheads="1"/>
          </p:cNvSpPr>
          <p:nvPr/>
        </p:nvSpPr>
        <p:spPr bwMode="auto">
          <a:xfrm>
            <a:off x="2362200" y="5791200"/>
            <a:ext cx="7772400" cy="1066800"/>
          </a:xfrm>
          <a:prstGeom prst="rect">
            <a:avLst/>
          </a:prstGeom>
          <a:solidFill>
            <a:srgbClr val="FFFF66"/>
          </a:solidFill>
          <a:ln w="9525">
            <a:solidFill>
              <a:srgbClr val="000000"/>
            </a:solidFill>
            <a:miter lim="800000"/>
            <a:headEnd/>
            <a:tailEnd/>
          </a:ln>
        </p:spPr>
        <p:txBody>
          <a:bodyPr wrap="none" anchor="ctr"/>
          <a:lstStyle/>
          <a:p>
            <a:pPr algn="ctr" eaLnBrk="0" hangingPunct="0"/>
            <a:r>
              <a:rPr lang="en-US" altLang="vi-VN" sz="2800">
                <a:solidFill>
                  <a:srgbClr val="CC0099"/>
                </a:solidFill>
                <a:latin typeface="Times New Roman" panose="02020603050405020304" pitchFamily="18" charset="0"/>
              </a:rPr>
              <a:t>- Quyền kiến nghị với các cơ quan NN, biểu quyết</a:t>
            </a:r>
          </a:p>
          <a:p>
            <a:pPr algn="ctr" eaLnBrk="0" hangingPunct="0"/>
            <a:r>
              <a:rPr lang="en-US" altLang="vi-VN" sz="2800">
                <a:solidFill>
                  <a:srgbClr val="CC0099"/>
                </a:solidFill>
                <a:latin typeface="Times New Roman" panose="02020603050405020304" pitchFamily="18" charset="0"/>
              </a:rPr>
              <a:t>khi NN tổ chức trưng cầu ý dân. </a:t>
            </a:r>
          </a:p>
        </p:txBody>
      </p:sp>
      <p:pic>
        <p:nvPicPr>
          <p:cNvPr id="23557" name="Picture 5">
            <a:extLst>
              <a:ext uri="{FF2B5EF4-FFF2-40B4-BE49-F238E27FC236}">
                <a16:creationId xmlns:a16="http://schemas.microsoft.com/office/drawing/2014/main" id="{9069FE38-A4DE-4B68-9775-F781D27EC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81200"/>
            <a:ext cx="8077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1">
            <a:extLst>
              <a:ext uri="{FF2B5EF4-FFF2-40B4-BE49-F238E27FC236}">
                <a16:creationId xmlns:a16="http://schemas.microsoft.com/office/drawing/2014/main" id="{B74C6F65-3D66-4C16-9F32-F52B64F82432}"/>
              </a:ext>
            </a:extLst>
          </p:cNvPr>
          <p:cNvSpPr txBox="1">
            <a:spLocks noChangeArrowheads="1"/>
          </p:cNvSpPr>
          <p:nvPr/>
        </p:nvSpPr>
        <p:spPr bwMode="auto">
          <a:xfrm>
            <a:off x="1676400" y="685801"/>
            <a:ext cx="8991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600"/>
              <a:t>2. Xây dựng nền dân chủ xã hội chủ nghĩa ở Việt Nam</a:t>
            </a:r>
            <a:endParaRPr lang="vi-VN" altLang="vi-VN" sz="2600"/>
          </a:p>
        </p:txBody>
      </p:sp>
      <p:sp>
        <p:nvSpPr>
          <p:cNvPr id="18436" name="TextBox 3">
            <a:extLst>
              <a:ext uri="{FF2B5EF4-FFF2-40B4-BE49-F238E27FC236}">
                <a16:creationId xmlns:a16="http://schemas.microsoft.com/office/drawing/2014/main" id="{78A07159-1CE5-486C-A767-75397F6411EF}"/>
              </a:ext>
            </a:extLst>
          </p:cNvPr>
          <p:cNvSpPr txBox="1">
            <a:spLocks noChangeArrowheads="1"/>
          </p:cNvSpPr>
          <p:nvPr/>
        </p:nvSpPr>
        <p:spPr bwMode="auto">
          <a:xfrm>
            <a:off x="1676400" y="63501"/>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vi-VN" altLang="vi-VN" sz="2800">
                <a:solidFill>
                  <a:srgbClr val="FF0000"/>
                </a:solidFill>
              </a:rPr>
              <a:t>Bài 10: NỀN DÂN CHỦ XÃ HỘI CHỦ NGHĨA</a:t>
            </a:r>
          </a:p>
        </p:txBody>
      </p:sp>
      <p:sp>
        <p:nvSpPr>
          <p:cNvPr id="18437" name="TextBox 1">
            <a:extLst>
              <a:ext uri="{FF2B5EF4-FFF2-40B4-BE49-F238E27FC236}">
                <a16:creationId xmlns:a16="http://schemas.microsoft.com/office/drawing/2014/main" id="{F7CA267A-4714-460C-A5EA-EF15004A8155}"/>
              </a:ext>
            </a:extLst>
          </p:cNvPr>
          <p:cNvSpPr txBox="1">
            <a:spLocks noChangeArrowheads="1"/>
          </p:cNvSpPr>
          <p:nvPr/>
        </p:nvSpPr>
        <p:spPr bwMode="auto">
          <a:xfrm>
            <a:off x="1828800" y="1295401"/>
            <a:ext cx="899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400"/>
              <a:t>b. Nội dung của dân chủ trên lĩnh vực chính trị</a:t>
            </a:r>
            <a:endParaRPr lang="vi-VN" altLang="vi-VN" sz="240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checkerboard(across)">
                                      <p:cBhvr>
                                        <p:cTn id="7" dur="500"/>
                                        <p:tgtEl>
                                          <p:spTgt spid="235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29735"/>
                                        </p:tgtEl>
                                        <p:attrNameLst>
                                          <p:attrName>style.visibility</p:attrName>
                                        </p:attrNameLst>
                                      </p:cBhvr>
                                      <p:to>
                                        <p:strVal val="visible"/>
                                      </p:to>
                                    </p:set>
                                    <p:anim calcmode="lin" valueType="num">
                                      <p:cBhvr>
                                        <p:cTn id="12" dur="500" fill="hold"/>
                                        <p:tgtEl>
                                          <p:spTgt spid="329735"/>
                                        </p:tgtEl>
                                        <p:attrNameLst>
                                          <p:attrName>ppt_w</p:attrName>
                                        </p:attrNameLst>
                                      </p:cBhvr>
                                      <p:tavLst>
                                        <p:tav tm="0">
                                          <p:val>
                                            <p:fltVal val="0"/>
                                          </p:val>
                                        </p:tav>
                                        <p:tav tm="100000">
                                          <p:val>
                                            <p:strVal val="#ppt_w"/>
                                          </p:val>
                                        </p:tav>
                                      </p:tavLst>
                                    </p:anim>
                                    <p:anim calcmode="lin" valueType="num">
                                      <p:cBhvr>
                                        <p:cTn id="13" dur="500" fill="hold"/>
                                        <p:tgtEl>
                                          <p:spTgt spid="3297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a:extLst>
              <a:ext uri="{FF2B5EF4-FFF2-40B4-BE49-F238E27FC236}">
                <a16:creationId xmlns:a16="http://schemas.microsoft.com/office/drawing/2014/main" id="{1D3A92EE-50D2-4C25-B4DC-B7429D3BCEF0}"/>
              </a:ext>
            </a:extLst>
          </p:cNvPr>
          <p:cNvSpPr txBox="1">
            <a:spLocks noChangeArrowheads="1"/>
          </p:cNvSpPr>
          <p:nvPr/>
        </p:nvSpPr>
        <p:spPr bwMode="auto">
          <a:xfrm>
            <a:off x="1676400" y="685801"/>
            <a:ext cx="8991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600"/>
              <a:t>2. Xây dựng nền dân chủ xã hội chủ nghĩa ở Việt Nam</a:t>
            </a:r>
            <a:endParaRPr lang="vi-VN" altLang="vi-VN" sz="2600"/>
          </a:p>
        </p:txBody>
      </p:sp>
      <p:sp>
        <p:nvSpPr>
          <p:cNvPr id="19458" name="TextBox 3">
            <a:extLst>
              <a:ext uri="{FF2B5EF4-FFF2-40B4-BE49-F238E27FC236}">
                <a16:creationId xmlns:a16="http://schemas.microsoft.com/office/drawing/2014/main" id="{40D1A885-9420-468A-BA84-C45C71C764D9}"/>
              </a:ext>
            </a:extLst>
          </p:cNvPr>
          <p:cNvSpPr txBox="1">
            <a:spLocks noChangeArrowheads="1"/>
          </p:cNvSpPr>
          <p:nvPr/>
        </p:nvSpPr>
        <p:spPr bwMode="auto">
          <a:xfrm>
            <a:off x="1676400" y="63501"/>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vi-VN" altLang="vi-VN" sz="2800">
                <a:solidFill>
                  <a:srgbClr val="FF0000"/>
                </a:solidFill>
              </a:rPr>
              <a:t>Bài 10: NỀN DÂN CHỦ XÃ HỘI CHỦ NGHĨA</a:t>
            </a:r>
          </a:p>
        </p:txBody>
      </p:sp>
      <p:sp>
        <p:nvSpPr>
          <p:cNvPr id="19459" name="TextBox 1">
            <a:extLst>
              <a:ext uri="{FF2B5EF4-FFF2-40B4-BE49-F238E27FC236}">
                <a16:creationId xmlns:a16="http://schemas.microsoft.com/office/drawing/2014/main" id="{730B595A-AE14-49D2-9052-07C941C3CFFB}"/>
              </a:ext>
            </a:extLst>
          </p:cNvPr>
          <p:cNvSpPr txBox="1">
            <a:spLocks noChangeArrowheads="1"/>
          </p:cNvSpPr>
          <p:nvPr/>
        </p:nvSpPr>
        <p:spPr bwMode="auto">
          <a:xfrm>
            <a:off x="1828800" y="1295401"/>
            <a:ext cx="899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400"/>
              <a:t>b. Nội dung của dân chủ trên lĩnh vực chính trị</a:t>
            </a:r>
            <a:endParaRPr lang="vi-VN" altLang="vi-VN" sz="2400"/>
          </a:p>
        </p:txBody>
      </p:sp>
      <p:sp>
        <p:nvSpPr>
          <p:cNvPr id="19460" name="AutoShape 4">
            <a:extLst>
              <a:ext uri="{FF2B5EF4-FFF2-40B4-BE49-F238E27FC236}">
                <a16:creationId xmlns:a16="http://schemas.microsoft.com/office/drawing/2014/main" id="{38D4CD0D-F7CD-4677-BD7F-A02A7E654A0B}"/>
              </a:ext>
            </a:extLst>
          </p:cNvPr>
          <p:cNvSpPr>
            <a:spLocks noChangeArrowheads="1"/>
          </p:cNvSpPr>
          <p:nvPr/>
        </p:nvSpPr>
        <p:spPr bwMode="auto">
          <a:xfrm>
            <a:off x="1905000" y="1752600"/>
            <a:ext cx="8610600" cy="685800"/>
          </a:xfrm>
          <a:prstGeom prst="flowChartAlternateProcess">
            <a:avLst/>
          </a:prstGeom>
          <a:gradFill rotWithShape="0">
            <a:gsLst>
              <a:gs pos="0">
                <a:srgbClr val="FFFF99"/>
              </a:gs>
              <a:gs pos="100000">
                <a:schemeClr val="folHlink"/>
              </a:gs>
            </a:gsLst>
            <a:lin ang="5400000" scaled="1"/>
          </a:gradFill>
          <a:ln w="76200" cmpd="tri">
            <a:pattFill prst="pct5">
              <a:fgClr>
                <a:schemeClr val="tx1"/>
              </a:fgClr>
              <a:bgClr>
                <a:srgbClr val="6600CC"/>
              </a:bgClr>
            </a:pattFill>
            <a:miter lim="800000"/>
            <a:headEnd/>
            <a:tailEnd/>
          </a:ln>
        </p:spPr>
        <p:txBody>
          <a:bodyPr wrap="none" anchor="ctr"/>
          <a:lstStyle/>
          <a:p>
            <a:pPr eaLnBrk="0" hangingPunct="0"/>
            <a:r>
              <a:rPr lang="en-US" altLang="vi-VN" sz="2800">
                <a:solidFill>
                  <a:srgbClr val="CC3300"/>
                </a:solidFill>
                <a:latin typeface="VNI-Times"/>
                <a:sym typeface="Wingdings" panose="05000000000000000000" pitchFamily="2" charset="2"/>
              </a:rPr>
              <a:t>- </a:t>
            </a:r>
            <a:r>
              <a:rPr lang="en-US" altLang="vi-VN" sz="2800">
                <a:solidFill>
                  <a:srgbClr val="CC3300"/>
                </a:solidFill>
                <a:latin typeface="Times New Roman" panose="02020603050405020304" pitchFamily="18" charset="0"/>
                <a:sym typeface="Wingdings" panose="05000000000000000000" pitchFamily="2" charset="2"/>
              </a:rPr>
              <a:t>Quyền được thông tin, tự do ngôn luận, tự do báo chí</a:t>
            </a:r>
            <a:endParaRPr lang="en-US" altLang="vi-VN" sz="2800">
              <a:solidFill>
                <a:schemeClr val="bg1"/>
              </a:solidFill>
              <a:latin typeface="Times New Roman" panose="02020603050405020304" pitchFamily="18" charset="0"/>
            </a:endParaRPr>
          </a:p>
        </p:txBody>
      </p:sp>
      <p:pic>
        <p:nvPicPr>
          <p:cNvPr id="8" name="Picture 7">
            <a:extLst>
              <a:ext uri="{FF2B5EF4-FFF2-40B4-BE49-F238E27FC236}">
                <a16:creationId xmlns:a16="http://schemas.microsoft.com/office/drawing/2014/main" id="{03678D5C-4019-4E2E-B158-B2DF650286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2590800"/>
            <a:ext cx="5076825"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80B0B3A-6550-4E8B-AF30-923AFDBA52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590801"/>
            <a:ext cx="3505200"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2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9460"/>
                                        </p:tgtEl>
                                        <p:attrNameLst>
                                          <p:attrName>style.visibility</p:attrName>
                                        </p:attrNameLst>
                                      </p:cBhvr>
                                      <p:to>
                                        <p:strVal val="visible"/>
                                      </p:to>
                                    </p:set>
                                    <p:anim calcmode="lin" valueType="num">
                                      <p:cBhvr>
                                        <p:cTn id="17" dur="500" fill="hold"/>
                                        <p:tgtEl>
                                          <p:spTgt spid="19460"/>
                                        </p:tgtEl>
                                        <p:attrNameLst>
                                          <p:attrName>ppt_w</p:attrName>
                                        </p:attrNameLst>
                                      </p:cBhvr>
                                      <p:tavLst>
                                        <p:tav tm="0">
                                          <p:val>
                                            <p:fltVal val="0"/>
                                          </p:val>
                                        </p:tav>
                                        <p:tav tm="100000">
                                          <p:val>
                                            <p:strVal val="#ppt_w"/>
                                          </p:val>
                                        </p:tav>
                                      </p:tavLst>
                                    </p:anim>
                                    <p:anim calcmode="lin" valueType="num">
                                      <p:cBhvr>
                                        <p:cTn id="18" dur="500" fill="hold"/>
                                        <p:tgtEl>
                                          <p:spTgt spid="194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1">
            <a:extLst>
              <a:ext uri="{FF2B5EF4-FFF2-40B4-BE49-F238E27FC236}">
                <a16:creationId xmlns:a16="http://schemas.microsoft.com/office/drawing/2014/main" id="{D21B41C7-B8E4-4EC9-B3C9-B7FA6F61D5A5}"/>
              </a:ext>
            </a:extLst>
          </p:cNvPr>
          <p:cNvSpPr txBox="1">
            <a:spLocks noChangeArrowheads="1"/>
          </p:cNvSpPr>
          <p:nvPr/>
        </p:nvSpPr>
        <p:spPr bwMode="auto">
          <a:xfrm>
            <a:off x="1676400" y="685801"/>
            <a:ext cx="8991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600"/>
              <a:t>2. Xây dựng nền dân chủ xã hội chủ nghĩa ở Việt Nam</a:t>
            </a:r>
            <a:endParaRPr lang="vi-VN" altLang="vi-VN" sz="2600"/>
          </a:p>
        </p:txBody>
      </p:sp>
      <p:sp>
        <p:nvSpPr>
          <p:cNvPr id="20482" name="TextBox 3">
            <a:extLst>
              <a:ext uri="{FF2B5EF4-FFF2-40B4-BE49-F238E27FC236}">
                <a16:creationId xmlns:a16="http://schemas.microsoft.com/office/drawing/2014/main" id="{E2952088-FC9E-4F3F-ACE2-F1C03581DCFC}"/>
              </a:ext>
            </a:extLst>
          </p:cNvPr>
          <p:cNvSpPr txBox="1">
            <a:spLocks noChangeArrowheads="1"/>
          </p:cNvSpPr>
          <p:nvPr/>
        </p:nvSpPr>
        <p:spPr bwMode="auto">
          <a:xfrm>
            <a:off x="1676400" y="63501"/>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vi-VN" altLang="vi-VN" sz="2800">
                <a:solidFill>
                  <a:srgbClr val="FF0000"/>
                </a:solidFill>
              </a:rPr>
              <a:t>Bài 10: NỀN DÂN CHỦ XÃ HỘI CHỦ NGHĨA</a:t>
            </a:r>
          </a:p>
        </p:txBody>
      </p:sp>
      <p:sp>
        <p:nvSpPr>
          <p:cNvPr id="20483" name="TextBox 1">
            <a:extLst>
              <a:ext uri="{FF2B5EF4-FFF2-40B4-BE49-F238E27FC236}">
                <a16:creationId xmlns:a16="http://schemas.microsoft.com/office/drawing/2014/main" id="{62C94F1C-11C4-4FBD-B454-6D06EC2A4244}"/>
              </a:ext>
            </a:extLst>
          </p:cNvPr>
          <p:cNvSpPr txBox="1">
            <a:spLocks noChangeArrowheads="1"/>
          </p:cNvSpPr>
          <p:nvPr/>
        </p:nvSpPr>
        <p:spPr bwMode="auto">
          <a:xfrm>
            <a:off x="1828800" y="1295401"/>
            <a:ext cx="899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400"/>
              <a:t>b. Nội dung của dân chủ trên lĩnh vực chính trị</a:t>
            </a:r>
            <a:endParaRPr lang="vi-VN" altLang="vi-VN" sz="2400"/>
          </a:p>
        </p:txBody>
      </p:sp>
      <p:pic>
        <p:nvPicPr>
          <p:cNvPr id="10" name="Picture 5" descr="images87711_La">
            <a:extLst>
              <a:ext uri="{FF2B5EF4-FFF2-40B4-BE49-F238E27FC236}">
                <a16:creationId xmlns:a16="http://schemas.microsoft.com/office/drawing/2014/main" id="{09BBC56A-059C-4CD2-93DC-1D6222A7AF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200400"/>
            <a:ext cx="3886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aiChibibat">
            <a:extLst>
              <a:ext uri="{FF2B5EF4-FFF2-40B4-BE49-F238E27FC236}">
                <a16:creationId xmlns:a16="http://schemas.microsoft.com/office/drawing/2014/main" id="{9A4F3367-CD7D-4A40-881B-718C339089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200400"/>
            <a:ext cx="4191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A3A1ED7E-413A-421F-BB9E-54001D981E02}"/>
              </a:ext>
            </a:extLst>
          </p:cNvPr>
          <p:cNvSpPr>
            <a:spLocks noChangeArrowheads="1"/>
          </p:cNvSpPr>
          <p:nvPr/>
        </p:nvSpPr>
        <p:spPr bwMode="auto">
          <a:xfrm>
            <a:off x="2743200" y="6172200"/>
            <a:ext cx="68580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r>
              <a:rPr lang="en-US" altLang="vi-VN" sz="2400">
                <a:solidFill>
                  <a:srgbClr val="FF0066"/>
                </a:solidFill>
              </a:rPr>
              <a:t>Các biện pháp xử lí, cưỡng chế của pháp luật</a:t>
            </a:r>
            <a:endParaRPr lang="en-US" altLang="vi-VN" sz="2400">
              <a:solidFill>
                <a:srgbClr val="FF0066"/>
              </a:solidFill>
              <a:cs typeface="Times New Roman" panose="02020603050405020304" pitchFamily="18" charset="0"/>
            </a:endParaRPr>
          </a:p>
        </p:txBody>
      </p:sp>
      <p:sp>
        <p:nvSpPr>
          <p:cNvPr id="16392" name="TextBox 12">
            <a:extLst>
              <a:ext uri="{FF2B5EF4-FFF2-40B4-BE49-F238E27FC236}">
                <a16:creationId xmlns:a16="http://schemas.microsoft.com/office/drawing/2014/main" id="{7D278858-0303-4FF0-B125-0EA135FE4C67}"/>
              </a:ext>
            </a:extLst>
          </p:cNvPr>
          <p:cNvSpPr txBox="1">
            <a:spLocks noChangeArrowheads="1"/>
          </p:cNvSpPr>
          <p:nvPr/>
        </p:nvSpPr>
        <p:spPr bwMode="auto">
          <a:xfrm>
            <a:off x="1676401" y="1773239"/>
            <a:ext cx="8823325" cy="12017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0" hangingPunct="0"/>
            <a:r>
              <a:rPr lang="en-US" altLang="vi-VN" sz="2400">
                <a:solidFill>
                  <a:srgbClr val="CC0099"/>
                </a:solidFill>
              </a:rPr>
              <a:t>- Dân chủ trong chính trị còn thể hiện ở quyền khiếu nại, tố cáo để Nhà n</a:t>
            </a:r>
            <a:r>
              <a:rPr lang="vi-VN" altLang="vi-VN" sz="2400">
                <a:solidFill>
                  <a:srgbClr val="CC0099"/>
                </a:solidFill>
              </a:rPr>
              <a:t>ước có cơ sở và biện pháp kiểm soát, ngăn ngừa và trừng trị</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barn(inVertical)">
                                      <p:cBhvr>
                                        <p:cTn id="7" dur="500"/>
                                        <p:tgtEl>
                                          <p:spTgt spid="163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39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a:extLst>
              <a:ext uri="{FF2B5EF4-FFF2-40B4-BE49-F238E27FC236}">
                <a16:creationId xmlns:a16="http://schemas.microsoft.com/office/drawing/2014/main" id="{77B87157-F2F6-44B3-8100-EB8D7CFF8D43}"/>
              </a:ext>
            </a:extLst>
          </p:cNvPr>
          <p:cNvSpPr txBox="1">
            <a:spLocks noChangeArrowheads="1"/>
          </p:cNvSpPr>
          <p:nvPr/>
        </p:nvSpPr>
        <p:spPr bwMode="auto">
          <a:xfrm>
            <a:off x="1676400" y="685801"/>
            <a:ext cx="8991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600"/>
              <a:t>2. Xây dựng nền dân chủ xã hội chủ nghĩa ở Việt Nam</a:t>
            </a:r>
            <a:endParaRPr lang="vi-VN" altLang="vi-VN" sz="2600"/>
          </a:p>
        </p:txBody>
      </p:sp>
      <p:sp>
        <p:nvSpPr>
          <p:cNvPr id="21506" name="TextBox 3">
            <a:extLst>
              <a:ext uri="{FF2B5EF4-FFF2-40B4-BE49-F238E27FC236}">
                <a16:creationId xmlns:a16="http://schemas.microsoft.com/office/drawing/2014/main" id="{49E30842-A959-40C8-9B23-88DB724257F0}"/>
              </a:ext>
            </a:extLst>
          </p:cNvPr>
          <p:cNvSpPr txBox="1">
            <a:spLocks noChangeArrowheads="1"/>
          </p:cNvSpPr>
          <p:nvPr/>
        </p:nvSpPr>
        <p:spPr bwMode="auto">
          <a:xfrm>
            <a:off x="1676400" y="63501"/>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vi-VN" altLang="vi-VN" sz="2800">
                <a:solidFill>
                  <a:srgbClr val="FF0000"/>
                </a:solidFill>
              </a:rPr>
              <a:t>Bài 10: NỀN DÂN CHỦ XÃ HỘI CHỦ NGHĨA</a:t>
            </a:r>
          </a:p>
        </p:txBody>
      </p:sp>
      <p:sp>
        <p:nvSpPr>
          <p:cNvPr id="21507" name="TextBox 1">
            <a:extLst>
              <a:ext uri="{FF2B5EF4-FFF2-40B4-BE49-F238E27FC236}">
                <a16:creationId xmlns:a16="http://schemas.microsoft.com/office/drawing/2014/main" id="{230D5FC8-9AEB-40DD-B6DF-48EC07B372C4}"/>
              </a:ext>
            </a:extLst>
          </p:cNvPr>
          <p:cNvSpPr txBox="1">
            <a:spLocks noChangeArrowheads="1"/>
          </p:cNvSpPr>
          <p:nvPr/>
        </p:nvSpPr>
        <p:spPr bwMode="auto">
          <a:xfrm>
            <a:off x="1828800" y="1295401"/>
            <a:ext cx="899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400"/>
              <a:t>b. Nội dung của dân chủ trên lĩnh vực chính trị</a:t>
            </a:r>
            <a:endParaRPr lang="vi-VN" altLang="vi-VN" sz="2400"/>
          </a:p>
        </p:txBody>
      </p:sp>
      <p:sp>
        <p:nvSpPr>
          <p:cNvPr id="17413" name="Rectangle 5">
            <a:extLst>
              <a:ext uri="{FF2B5EF4-FFF2-40B4-BE49-F238E27FC236}">
                <a16:creationId xmlns:a16="http://schemas.microsoft.com/office/drawing/2014/main" id="{01810324-5773-406E-A413-471FA32E9C98}"/>
              </a:ext>
            </a:extLst>
          </p:cNvPr>
          <p:cNvSpPr>
            <a:spLocks noChangeArrowheads="1"/>
          </p:cNvSpPr>
          <p:nvPr/>
        </p:nvSpPr>
        <p:spPr bwMode="auto">
          <a:xfrm>
            <a:off x="2262188" y="1874838"/>
            <a:ext cx="82296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vi-VN" sz="2400">
                <a:solidFill>
                  <a:srgbClr val="CC0099"/>
                </a:solidFill>
              </a:rPr>
              <a:t>Bàn về chế độ dân chủ tư sản, Lê-nin viết:</a:t>
            </a:r>
          </a:p>
          <a:p>
            <a:pPr algn="ctr" eaLnBrk="0" hangingPunct="0"/>
            <a:r>
              <a:rPr lang="en-US" altLang="vi-VN" sz="2400">
                <a:solidFill>
                  <a:srgbClr val="CC0099"/>
                </a:solidFill>
              </a:rPr>
              <a:t>“Chế độ dân chủ ấy bao giờ cũng bị bó trong</a:t>
            </a:r>
          </a:p>
          <a:p>
            <a:pPr algn="ctr" eaLnBrk="0" hangingPunct="0"/>
            <a:r>
              <a:rPr lang="en-US" altLang="vi-VN" sz="2400">
                <a:solidFill>
                  <a:srgbClr val="CC0099"/>
                </a:solidFill>
              </a:rPr>
              <a:t>khuôn khổ chật hẹp của sự bóc lột tư sản chủ</a:t>
            </a:r>
          </a:p>
          <a:p>
            <a:pPr algn="ctr" eaLnBrk="0" hangingPunct="0"/>
            <a:r>
              <a:rPr lang="en-US" altLang="vi-VN" sz="2400">
                <a:solidFill>
                  <a:srgbClr val="CC0099"/>
                </a:solidFill>
              </a:rPr>
              <a:t>nghĩa và do đó, nó luôn luôn là chế độ dân chủ</a:t>
            </a:r>
          </a:p>
          <a:p>
            <a:pPr algn="ctr" eaLnBrk="0" hangingPunct="0"/>
            <a:r>
              <a:rPr lang="en-US" altLang="vi-VN" sz="2400">
                <a:solidFill>
                  <a:srgbClr val="CC0099"/>
                </a:solidFill>
              </a:rPr>
              <a:t>đối với một thiểu số, vẫn chỉ là một chế độ dân</a:t>
            </a:r>
          </a:p>
          <a:p>
            <a:pPr algn="ctr" eaLnBrk="0" hangingPunct="0"/>
            <a:r>
              <a:rPr lang="en-US" altLang="vi-VN" sz="2400">
                <a:solidFill>
                  <a:srgbClr val="CC0099"/>
                </a:solidFill>
              </a:rPr>
              <a:t>chủ đối với riêng những giai cấp có của, đối với</a:t>
            </a:r>
          </a:p>
          <a:p>
            <a:pPr algn="ctr" eaLnBrk="0" hangingPunct="0"/>
            <a:r>
              <a:rPr lang="en-US" altLang="vi-VN" sz="2400">
                <a:solidFill>
                  <a:srgbClr val="CC0099"/>
                </a:solidFill>
              </a:rPr>
              <a:t>riêng bọn giàu có mà thôi.”</a:t>
            </a:r>
          </a:p>
        </p:txBody>
      </p:sp>
      <p:sp>
        <p:nvSpPr>
          <p:cNvPr id="17414" name="Rectangle 6">
            <a:extLst>
              <a:ext uri="{FF2B5EF4-FFF2-40B4-BE49-F238E27FC236}">
                <a16:creationId xmlns:a16="http://schemas.microsoft.com/office/drawing/2014/main" id="{2EE6B0A2-91C1-485B-8006-80BEC488FE4B}"/>
              </a:ext>
            </a:extLst>
          </p:cNvPr>
          <p:cNvSpPr>
            <a:spLocks noChangeArrowheads="1"/>
          </p:cNvSpPr>
          <p:nvPr/>
        </p:nvSpPr>
        <p:spPr bwMode="auto">
          <a:xfrm>
            <a:off x="2743200" y="5059363"/>
            <a:ext cx="678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vi-VN" sz="2400">
                <a:solidFill>
                  <a:srgbClr val="FF0066"/>
                </a:solidFill>
              </a:rPr>
              <a:t>Em có suy nghỉ gì về câu nói của Lê – Nin?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barn(inVertical)">
                                      <p:cBhvr>
                                        <p:cTn id="7" dur="500"/>
                                        <p:tgtEl>
                                          <p:spTgt spid="174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414"/>
                                        </p:tgtEl>
                                        <p:attrNameLst>
                                          <p:attrName>style.visibility</p:attrName>
                                        </p:attrNameLst>
                                      </p:cBhvr>
                                      <p:to>
                                        <p:strVal val="visible"/>
                                      </p:to>
                                    </p:set>
                                    <p:animEffect transition="in" filter="barn(inVertical)">
                                      <p:cBhvr>
                                        <p:cTn id="12"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1">
            <a:extLst>
              <a:ext uri="{FF2B5EF4-FFF2-40B4-BE49-F238E27FC236}">
                <a16:creationId xmlns:a16="http://schemas.microsoft.com/office/drawing/2014/main" id="{29F3C50B-C498-4CA7-BF53-5A580E598B87}"/>
              </a:ext>
            </a:extLst>
          </p:cNvPr>
          <p:cNvSpPr txBox="1">
            <a:spLocks noChangeArrowheads="1"/>
          </p:cNvSpPr>
          <p:nvPr/>
        </p:nvSpPr>
        <p:spPr bwMode="auto">
          <a:xfrm>
            <a:off x="1676400" y="685801"/>
            <a:ext cx="8991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600"/>
              <a:t>2. Xây dựng nền dân chủ xã hội chủ nghĩa ở Việt Nam</a:t>
            </a:r>
            <a:endParaRPr lang="vi-VN" altLang="vi-VN" sz="2600"/>
          </a:p>
        </p:txBody>
      </p:sp>
      <p:sp>
        <p:nvSpPr>
          <p:cNvPr id="22530" name="TextBox 3">
            <a:extLst>
              <a:ext uri="{FF2B5EF4-FFF2-40B4-BE49-F238E27FC236}">
                <a16:creationId xmlns:a16="http://schemas.microsoft.com/office/drawing/2014/main" id="{6231BEC3-5343-42F9-874F-20392BE42761}"/>
              </a:ext>
            </a:extLst>
          </p:cNvPr>
          <p:cNvSpPr txBox="1">
            <a:spLocks noChangeArrowheads="1"/>
          </p:cNvSpPr>
          <p:nvPr/>
        </p:nvSpPr>
        <p:spPr bwMode="auto">
          <a:xfrm>
            <a:off x="1676400" y="63501"/>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vi-VN" altLang="vi-VN" sz="2800">
                <a:solidFill>
                  <a:srgbClr val="FF0000"/>
                </a:solidFill>
              </a:rPr>
              <a:t>Bài 10: NỀN DÂN CHỦ XÃ HỘI CHỦ NGHĨA</a:t>
            </a:r>
          </a:p>
        </p:txBody>
      </p:sp>
      <p:sp>
        <p:nvSpPr>
          <p:cNvPr id="8" name="TextBox 1">
            <a:extLst>
              <a:ext uri="{FF2B5EF4-FFF2-40B4-BE49-F238E27FC236}">
                <a16:creationId xmlns:a16="http://schemas.microsoft.com/office/drawing/2014/main" id="{88EEFB78-41F0-45A4-A108-DCD2181460CC}"/>
              </a:ext>
            </a:extLst>
          </p:cNvPr>
          <p:cNvSpPr txBox="1">
            <a:spLocks noChangeArrowheads="1"/>
          </p:cNvSpPr>
          <p:nvPr/>
        </p:nvSpPr>
        <p:spPr bwMode="auto">
          <a:xfrm>
            <a:off x="1828800" y="1219201"/>
            <a:ext cx="899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400"/>
              <a:t>c. Nội dung của dân chủ trên lĩnh vực văn hóa</a:t>
            </a:r>
            <a:endParaRPr lang="vi-VN" altLang="vi-VN" sz="2400"/>
          </a:p>
        </p:txBody>
      </p:sp>
      <p:sp>
        <p:nvSpPr>
          <p:cNvPr id="18437" name="TextBox 2">
            <a:extLst>
              <a:ext uri="{FF2B5EF4-FFF2-40B4-BE49-F238E27FC236}">
                <a16:creationId xmlns:a16="http://schemas.microsoft.com/office/drawing/2014/main" id="{67BEA13F-0FF2-4B95-B382-FDE7A35D5020}"/>
              </a:ext>
            </a:extLst>
          </p:cNvPr>
          <p:cNvSpPr txBox="1">
            <a:spLocks noChangeArrowheads="1"/>
          </p:cNvSpPr>
          <p:nvPr/>
        </p:nvSpPr>
        <p:spPr bwMode="auto">
          <a:xfrm>
            <a:off x="3200400" y="1828800"/>
            <a:ext cx="5486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vi-VN" altLang="vi-VN" sz="2800">
                <a:solidFill>
                  <a:srgbClr val="00B0F0"/>
                </a:solidFill>
              </a:rPr>
              <a:t>Dân chủ trên lĩnh vực văn hóa được biểu hiện như thế nào?</a:t>
            </a:r>
          </a:p>
        </p:txBody>
      </p:sp>
      <p:sp>
        <p:nvSpPr>
          <p:cNvPr id="18438" name="Rectangle 1">
            <a:extLst>
              <a:ext uri="{FF2B5EF4-FFF2-40B4-BE49-F238E27FC236}">
                <a16:creationId xmlns:a16="http://schemas.microsoft.com/office/drawing/2014/main" id="{F3E8A5AC-9B64-4546-8177-EA623E9C7BF6}"/>
              </a:ext>
            </a:extLst>
          </p:cNvPr>
          <p:cNvSpPr>
            <a:spLocks noChangeArrowheads="1"/>
          </p:cNvSpPr>
          <p:nvPr/>
        </p:nvSpPr>
        <p:spPr bwMode="auto">
          <a:xfrm>
            <a:off x="1905000" y="3013075"/>
            <a:ext cx="8229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400">
                <a:solidFill>
                  <a:srgbClr val="FF0066"/>
                </a:solidFill>
                <a:latin typeface="Times New Roman" panose="02020603050405020304" pitchFamily="18" charset="0"/>
              </a:rPr>
              <a:t>* Dân chủ trong lĩnh vực văn hóa là thực hiện quyền là chủ của nhân dân trong lĩnh vực văn hóa. </a:t>
            </a:r>
            <a:endParaRPr lang="vi-VN" altLang="vi-VN" sz="2400">
              <a:solidFill>
                <a:srgbClr val="FF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437"/>
                                        </p:tgtEl>
                                        <p:attrNameLst>
                                          <p:attrName>style.visibility</p:attrName>
                                        </p:attrNameLst>
                                      </p:cBhvr>
                                      <p:to>
                                        <p:strVal val="visible"/>
                                      </p:to>
                                    </p:set>
                                    <p:animEffect transition="in" filter="barn(inVertical)">
                                      <p:cBhvr>
                                        <p:cTn id="12" dur="500"/>
                                        <p:tgtEl>
                                          <p:spTgt spid="184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438"/>
                                        </p:tgtEl>
                                        <p:attrNameLst>
                                          <p:attrName>style.visibility</p:attrName>
                                        </p:attrNameLst>
                                      </p:cBhvr>
                                      <p:to>
                                        <p:strVal val="visible"/>
                                      </p:to>
                                    </p:set>
                                    <p:animEffect transition="in" filter="barn(inVertical)">
                                      <p:cBhvr>
                                        <p:cTn id="17"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437" grpId="0"/>
      <p:bldP spid="184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1">
            <a:extLst>
              <a:ext uri="{FF2B5EF4-FFF2-40B4-BE49-F238E27FC236}">
                <a16:creationId xmlns:a16="http://schemas.microsoft.com/office/drawing/2014/main" id="{EF7C8DD8-8696-4A33-94C5-D015C8229BF7}"/>
              </a:ext>
            </a:extLst>
          </p:cNvPr>
          <p:cNvSpPr txBox="1">
            <a:spLocks noChangeArrowheads="1"/>
          </p:cNvSpPr>
          <p:nvPr/>
        </p:nvSpPr>
        <p:spPr bwMode="auto">
          <a:xfrm>
            <a:off x="1676400" y="685801"/>
            <a:ext cx="8991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600"/>
              <a:t>2. Xây dựng nền dân chủ xã hội chủ nghĩa ở Việt Nam</a:t>
            </a:r>
            <a:endParaRPr lang="vi-VN" altLang="vi-VN" sz="2600"/>
          </a:p>
        </p:txBody>
      </p:sp>
      <p:sp>
        <p:nvSpPr>
          <p:cNvPr id="23554" name="TextBox 3">
            <a:extLst>
              <a:ext uri="{FF2B5EF4-FFF2-40B4-BE49-F238E27FC236}">
                <a16:creationId xmlns:a16="http://schemas.microsoft.com/office/drawing/2014/main" id="{9707CB64-4381-4440-BDDC-02B17D5E6760}"/>
              </a:ext>
            </a:extLst>
          </p:cNvPr>
          <p:cNvSpPr txBox="1">
            <a:spLocks noChangeArrowheads="1"/>
          </p:cNvSpPr>
          <p:nvPr/>
        </p:nvSpPr>
        <p:spPr bwMode="auto">
          <a:xfrm>
            <a:off x="1676400" y="63501"/>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vi-VN" altLang="vi-VN" sz="2800">
                <a:solidFill>
                  <a:srgbClr val="FF0000"/>
                </a:solidFill>
              </a:rPr>
              <a:t>Bài 10: NỀN DÂN CHỦ XÃ HỘI CHỦ NGHĨA</a:t>
            </a:r>
          </a:p>
        </p:txBody>
      </p:sp>
      <p:sp>
        <p:nvSpPr>
          <p:cNvPr id="23555" name="TextBox 1">
            <a:extLst>
              <a:ext uri="{FF2B5EF4-FFF2-40B4-BE49-F238E27FC236}">
                <a16:creationId xmlns:a16="http://schemas.microsoft.com/office/drawing/2014/main" id="{9B83E2CA-4075-4C0F-9ED3-48DE28BEB7F5}"/>
              </a:ext>
            </a:extLst>
          </p:cNvPr>
          <p:cNvSpPr txBox="1">
            <a:spLocks noChangeArrowheads="1"/>
          </p:cNvSpPr>
          <p:nvPr/>
        </p:nvSpPr>
        <p:spPr bwMode="auto">
          <a:xfrm>
            <a:off x="1828800" y="1219201"/>
            <a:ext cx="899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400"/>
              <a:t>c. Nội dung của dân chủ trên lĩnh vực văn hóa</a:t>
            </a:r>
            <a:endParaRPr lang="vi-VN" altLang="vi-VN" sz="2400"/>
          </a:p>
        </p:txBody>
      </p:sp>
      <p:sp>
        <p:nvSpPr>
          <p:cNvPr id="19461" name="Rectangle 3">
            <a:extLst>
              <a:ext uri="{FF2B5EF4-FFF2-40B4-BE49-F238E27FC236}">
                <a16:creationId xmlns:a16="http://schemas.microsoft.com/office/drawing/2014/main" id="{BD53C3D4-95F6-4303-83E4-EC4AB352368A}"/>
              </a:ext>
            </a:extLst>
          </p:cNvPr>
          <p:cNvSpPr>
            <a:spLocks noChangeArrowheads="1"/>
          </p:cNvSpPr>
          <p:nvPr/>
        </p:nvSpPr>
        <p:spPr bwMode="auto">
          <a:xfrm>
            <a:off x="1828800" y="1905001"/>
            <a:ext cx="6172200" cy="461963"/>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a:defRPr b="1">
                <a:solidFill>
                  <a:schemeClr val="tx1"/>
                </a:solidFill>
                <a:latin typeface="Arial" panose="020B0604020202020204" pitchFamily="34" charset="0"/>
              </a:defRPr>
            </a:lvl3pPr>
            <a:lvl4pPr>
              <a:defRPr b="1">
                <a:solidFill>
                  <a:schemeClr val="tx1"/>
                </a:solidFill>
                <a:latin typeface="Arial" panose="020B0604020202020204" pitchFamily="34" charset="0"/>
              </a:defRPr>
            </a:lvl4pPr>
            <a:lvl5pPr>
              <a:defRPr b="1">
                <a:solidFill>
                  <a:schemeClr val="tx1"/>
                </a:solidFill>
                <a:latin typeface="Arial" panose="020B0604020202020204" pitchFamily="34" charset="0"/>
              </a:defRPr>
            </a:lvl5pPr>
            <a:lvl6pPr fontAlgn="base">
              <a:spcBef>
                <a:spcPct val="0"/>
              </a:spcBef>
              <a:spcAft>
                <a:spcPct val="0"/>
              </a:spcAft>
              <a:defRPr b="1">
                <a:solidFill>
                  <a:schemeClr val="tx1"/>
                </a:solidFill>
                <a:latin typeface="Arial" panose="020B0604020202020204" pitchFamily="34" charset="0"/>
              </a:defRPr>
            </a:lvl6pPr>
            <a:lvl7pPr fontAlgn="base">
              <a:spcBef>
                <a:spcPct val="0"/>
              </a:spcBef>
              <a:spcAft>
                <a:spcPct val="0"/>
              </a:spcAft>
              <a:defRPr b="1">
                <a:solidFill>
                  <a:schemeClr val="tx1"/>
                </a:solidFill>
                <a:latin typeface="Arial" panose="020B0604020202020204" pitchFamily="34" charset="0"/>
              </a:defRPr>
            </a:lvl7pPr>
            <a:lvl8pPr fontAlgn="base">
              <a:spcBef>
                <a:spcPct val="0"/>
              </a:spcBef>
              <a:spcAft>
                <a:spcPct val="0"/>
              </a:spcAft>
              <a:defRPr b="1">
                <a:solidFill>
                  <a:schemeClr val="tx1"/>
                </a:solidFill>
                <a:latin typeface="Arial" panose="020B0604020202020204" pitchFamily="34" charset="0"/>
              </a:defRPr>
            </a:lvl8pPr>
            <a:lvl9pPr fontAlgn="base">
              <a:spcBef>
                <a:spcPct val="0"/>
              </a:spcBef>
              <a:spcAft>
                <a:spcPct val="0"/>
              </a:spcAft>
              <a:defRPr b="1">
                <a:solidFill>
                  <a:schemeClr val="tx1"/>
                </a:solidFill>
                <a:latin typeface="Arial" panose="020B0604020202020204" pitchFamily="34" charset="0"/>
              </a:defRPr>
            </a:lvl9pPr>
          </a:lstStyle>
          <a:p>
            <a:pPr lvl="1" eaLnBrk="0" hangingPunct="0">
              <a:buClr>
                <a:srgbClr val="3366FF"/>
              </a:buClr>
              <a:buSzPct val="110000"/>
              <a:buFont typeface="Wingdings" panose="05000000000000000000" pitchFamily="2" charset="2"/>
              <a:buChar char="v"/>
            </a:pPr>
            <a:r>
              <a:rPr lang="en-US" altLang="vi-VN" sz="2400">
                <a:solidFill>
                  <a:srgbClr val="00B050"/>
                </a:solidFill>
                <a:latin typeface="Times New Roman" panose="02020603050405020304" pitchFamily="18" charset="0"/>
              </a:rPr>
              <a:t>Quyền được tham gia đời sống văn hóa</a:t>
            </a:r>
          </a:p>
        </p:txBody>
      </p:sp>
      <p:pic>
        <p:nvPicPr>
          <p:cNvPr id="19462" name="Picture 4">
            <a:extLst>
              <a:ext uri="{FF2B5EF4-FFF2-40B4-BE49-F238E27FC236}">
                <a16:creationId xmlns:a16="http://schemas.microsoft.com/office/drawing/2014/main" id="{9C96933C-EA63-410F-9FB7-560CA6B857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364" y="2470150"/>
            <a:ext cx="4059237"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5">
            <a:extLst>
              <a:ext uri="{FF2B5EF4-FFF2-40B4-BE49-F238E27FC236}">
                <a16:creationId xmlns:a16="http://schemas.microsoft.com/office/drawing/2014/main" id="{CBF2EE2F-C079-4E4D-AD6C-D637CF1E8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470150"/>
            <a:ext cx="4059238"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6">
            <a:extLst>
              <a:ext uri="{FF2B5EF4-FFF2-40B4-BE49-F238E27FC236}">
                <a16:creationId xmlns:a16="http://schemas.microsoft.com/office/drawing/2014/main" id="{F30211D7-E71B-4611-B875-2FEBC74BDD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4364" y="4681538"/>
            <a:ext cx="4059237"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8">
            <a:extLst>
              <a:ext uri="{FF2B5EF4-FFF2-40B4-BE49-F238E27FC236}">
                <a16:creationId xmlns:a16="http://schemas.microsoft.com/office/drawing/2014/main" id="{66DC34AB-E7AB-4B33-913D-1B12327FAA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1" y="4681538"/>
            <a:ext cx="4062413"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barn(inVertical)">
                                      <p:cBhvr>
                                        <p:cTn id="7" dur="500"/>
                                        <p:tgtEl>
                                          <p:spTgt spid="194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9462"/>
                                        </p:tgtEl>
                                        <p:attrNameLst>
                                          <p:attrName>style.visibility</p:attrName>
                                        </p:attrNameLst>
                                      </p:cBhvr>
                                      <p:to>
                                        <p:strVal val="visible"/>
                                      </p:to>
                                    </p:set>
                                    <p:animEffect transition="in" filter="barn(inVertical)">
                                      <p:cBhvr>
                                        <p:cTn id="12" dur="500"/>
                                        <p:tgtEl>
                                          <p:spTgt spid="19462"/>
                                        </p:tgtEl>
                                      </p:cBhvr>
                                    </p:animEffect>
                                  </p:childTnLst>
                                </p:cTn>
                              </p:par>
                              <p:par>
                                <p:cTn id="13" presetID="16" presetClass="entr" presetSubtype="21" fill="hold" nodeType="withEffect">
                                  <p:stCondLst>
                                    <p:cond delay="0"/>
                                  </p:stCondLst>
                                  <p:childTnLst>
                                    <p:set>
                                      <p:cBhvr>
                                        <p:cTn id="14" dur="1" fill="hold">
                                          <p:stCondLst>
                                            <p:cond delay="0"/>
                                          </p:stCondLst>
                                        </p:cTn>
                                        <p:tgtEl>
                                          <p:spTgt spid="19463"/>
                                        </p:tgtEl>
                                        <p:attrNameLst>
                                          <p:attrName>style.visibility</p:attrName>
                                        </p:attrNameLst>
                                      </p:cBhvr>
                                      <p:to>
                                        <p:strVal val="visible"/>
                                      </p:to>
                                    </p:set>
                                    <p:animEffect transition="in" filter="barn(inVertical)">
                                      <p:cBhvr>
                                        <p:cTn id="15" dur="500"/>
                                        <p:tgtEl>
                                          <p:spTgt spid="19463"/>
                                        </p:tgtEl>
                                      </p:cBhvr>
                                    </p:animEffect>
                                  </p:childTnLst>
                                </p:cTn>
                              </p:par>
                              <p:par>
                                <p:cTn id="16" presetID="16" presetClass="entr" presetSubtype="21" fill="hold" nodeType="withEffect">
                                  <p:stCondLst>
                                    <p:cond delay="0"/>
                                  </p:stCondLst>
                                  <p:childTnLst>
                                    <p:set>
                                      <p:cBhvr>
                                        <p:cTn id="17" dur="1" fill="hold">
                                          <p:stCondLst>
                                            <p:cond delay="0"/>
                                          </p:stCondLst>
                                        </p:cTn>
                                        <p:tgtEl>
                                          <p:spTgt spid="19464"/>
                                        </p:tgtEl>
                                        <p:attrNameLst>
                                          <p:attrName>style.visibility</p:attrName>
                                        </p:attrNameLst>
                                      </p:cBhvr>
                                      <p:to>
                                        <p:strVal val="visible"/>
                                      </p:to>
                                    </p:set>
                                    <p:animEffect transition="in" filter="barn(inVertical)">
                                      <p:cBhvr>
                                        <p:cTn id="18" dur="500"/>
                                        <p:tgtEl>
                                          <p:spTgt spid="19464"/>
                                        </p:tgtEl>
                                      </p:cBhvr>
                                    </p:animEffect>
                                  </p:childTnLst>
                                </p:cTn>
                              </p:par>
                              <p:par>
                                <p:cTn id="19" presetID="16" presetClass="entr" presetSubtype="21" fill="hold" nodeType="withEffect">
                                  <p:stCondLst>
                                    <p:cond delay="0"/>
                                  </p:stCondLst>
                                  <p:childTnLst>
                                    <p:set>
                                      <p:cBhvr>
                                        <p:cTn id="20" dur="1" fill="hold">
                                          <p:stCondLst>
                                            <p:cond delay="0"/>
                                          </p:stCondLst>
                                        </p:cTn>
                                        <p:tgtEl>
                                          <p:spTgt spid="19465"/>
                                        </p:tgtEl>
                                        <p:attrNameLst>
                                          <p:attrName>style.visibility</p:attrName>
                                        </p:attrNameLst>
                                      </p:cBhvr>
                                      <p:to>
                                        <p:strVal val="visible"/>
                                      </p:to>
                                    </p:set>
                                    <p:animEffect transition="in" filter="barn(inVertical)">
                                      <p:cBhvr>
                                        <p:cTn id="21" dur="500"/>
                                        <p:tgtEl>
                                          <p:spTgt spid="19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A346530F-6375-4441-8484-9481C99E6B78}"/>
              </a:ext>
            </a:extLst>
          </p:cNvPr>
          <p:cNvSpPr>
            <a:spLocks noChangeArrowheads="1"/>
          </p:cNvSpPr>
          <p:nvPr/>
        </p:nvSpPr>
        <p:spPr bwMode="auto">
          <a:xfrm>
            <a:off x="2209800" y="304800"/>
            <a:ext cx="8153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a:r>
              <a:rPr lang="en-US" altLang="vi-VN" sz="2100">
                <a:solidFill>
                  <a:srgbClr val="FF0000"/>
                </a:solidFill>
              </a:rPr>
              <a:t> </a:t>
            </a:r>
            <a:r>
              <a:rPr lang="en-US" altLang="vi-VN" sz="2100">
                <a:solidFill>
                  <a:srgbClr val="FFFF00"/>
                </a:solidFill>
                <a:latin typeface="Times New Roman" panose="02020603050405020304" pitchFamily="18" charset="0"/>
              </a:rPr>
              <a:t>SỞ GIÁO DỤC VÀ ĐÀO TP HCM</a:t>
            </a:r>
          </a:p>
          <a:p>
            <a:pPr algn="ctr" rtl="1"/>
            <a:r>
              <a:rPr lang="en-US" altLang="vi-VN" sz="2100">
                <a:solidFill>
                  <a:srgbClr val="FFFF00"/>
                </a:solidFill>
                <a:latin typeface="Times New Roman" panose="02020603050405020304" pitchFamily="18" charset="0"/>
              </a:rPr>
              <a:t>TRƯỜNG THPT LÝ TH</a:t>
            </a:r>
            <a:r>
              <a:rPr lang="vi-VN" altLang="vi-VN" sz="2100">
                <a:solidFill>
                  <a:srgbClr val="FFFF00"/>
                </a:solidFill>
                <a:latin typeface="Times New Roman" panose="02020603050405020304" pitchFamily="18" charset="0"/>
              </a:rPr>
              <a:t>ƯỜNG KIỆT</a:t>
            </a:r>
            <a:endParaRPr lang="en-US" altLang="vi-VN" sz="2100">
              <a:solidFill>
                <a:srgbClr val="FFFF00"/>
              </a:solidFill>
              <a:latin typeface="Times New Roman" panose="02020603050405020304" pitchFamily="18" charset="0"/>
              <a:cs typeface="Times New Roman" panose="02020603050405020304" pitchFamily="18" charset="0"/>
            </a:endParaRPr>
          </a:p>
        </p:txBody>
      </p:sp>
      <p:sp>
        <p:nvSpPr>
          <p:cNvPr id="4099" name="WordArt 5">
            <a:extLst>
              <a:ext uri="{FF2B5EF4-FFF2-40B4-BE49-F238E27FC236}">
                <a16:creationId xmlns:a16="http://schemas.microsoft.com/office/drawing/2014/main" id="{A0340618-E360-42B8-B2C0-C1DFAC6E26D0}"/>
              </a:ext>
            </a:extLst>
          </p:cNvPr>
          <p:cNvSpPr>
            <a:spLocks noChangeArrowheads="1" noChangeShapeType="1" noTextEdit="1"/>
          </p:cNvSpPr>
          <p:nvPr/>
        </p:nvSpPr>
        <p:spPr bwMode="auto">
          <a:xfrm>
            <a:off x="1905000" y="1524000"/>
            <a:ext cx="8382000" cy="609600"/>
          </a:xfrm>
          <a:prstGeom prst="rect">
            <a:avLst/>
          </a:prstGeom>
        </p:spPr>
        <p:txBody>
          <a:bodyPr wrap="none" fromWordArt="1">
            <a:prstTxWarp prst="textPlain">
              <a:avLst>
                <a:gd name="adj" fmla="val 50000"/>
              </a:avLst>
            </a:prstTxWarp>
          </a:bodyPr>
          <a:lstStyle/>
          <a:p>
            <a:pPr algn="ctr"/>
            <a:r>
              <a:rPr lang="vi-VN" sz="3600" kern="10">
                <a:ln w="19050">
                  <a:solidFill>
                    <a:schemeClr val="tx1"/>
                  </a:solidFill>
                  <a:round/>
                  <a:headEnd/>
                  <a:tailEnd/>
                </a:ln>
                <a:effectLst>
                  <a:outerShdw dist="35921" dir="2700000" algn="ctr" rotWithShape="0">
                    <a:srgbClr val="990000"/>
                  </a:outerShdw>
                </a:effectLst>
              </a:rPr>
              <a:t>GIÁO ÁN GIẢNG DẠY MÔN GDCD LỚP 11</a:t>
            </a:r>
          </a:p>
        </p:txBody>
      </p:sp>
      <p:sp>
        <p:nvSpPr>
          <p:cNvPr id="4100" name="WordArt 6">
            <a:extLst>
              <a:ext uri="{FF2B5EF4-FFF2-40B4-BE49-F238E27FC236}">
                <a16:creationId xmlns:a16="http://schemas.microsoft.com/office/drawing/2014/main" id="{A23096AC-4144-489C-B091-D2CFD7564314}"/>
              </a:ext>
            </a:extLst>
          </p:cNvPr>
          <p:cNvSpPr>
            <a:spLocks noChangeArrowheads="1" noChangeShapeType="1" noTextEdit="1"/>
          </p:cNvSpPr>
          <p:nvPr/>
        </p:nvSpPr>
        <p:spPr bwMode="auto">
          <a:xfrm>
            <a:off x="5486400" y="2514600"/>
            <a:ext cx="1238250" cy="476250"/>
          </a:xfrm>
          <a:prstGeom prst="rect">
            <a:avLst/>
          </a:prstGeom>
        </p:spPr>
        <p:txBody>
          <a:bodyPr wrap="none" fromWordArt="1">
            <a:prstTxWarp prst="textPlain">
              <a:avLst>
                <a:gd name="adj" fmla="val 50000"/>
              </a:avLst>
            </a:prstTxWarp>
          </a:bodyPr>
          <a:lstStyle/>
          <a:p>
            <a:pPr algn="ctr"/>
            <a:r>
              <a:rPr lang="vi-VN" sz="3200" kern="10">
                <a:ln w="12700">
                  <a:solidFill>
                    <a:srgbClr val="0066FF"/>
                  </a:solidFill>
                  <a:round/>
                  <a:headEnd/>
                  <a:tailEnd/>
                </a:ln>
                <a:effectLst>
                  <a:outerShdw dist="35921" dir="2700000" sy="50000" kx="2115830" algn="bl" rotWithShape="0">
                    <a:srgbClr val="C0C0C0">
                      <a:alpha val="79999"/>
                    </a:srgbClr>
                  </a:outerShdw>
                </a:effectLst>
              </a:rPr>
              <a:t>BÀI 10</a:t>
            </a:r>
          </a:p>
        </p:txBody>
      </p:sp>
      <p:sp>
        <p:nvSpPr>
          <p:cNvPr id="2057" name="Line 9">
            <a:extLst>
              <a:ext uri="{FF2B5EF4-FFF2-40B4-BE49-F238E27FC236}">
                <a16:creationId xmlns:a16="http://schemas.microsoft.com/office/drawing/2014/main" id="{39964D47-04D8-44C0-86D4-46AB690343E7}"/>
              </a:ext>
            </a:extLst>
          </p:cNvPr>
          <p:cNvSpPr>
            <a:spLocks noChangeShapeType="1"/>
          </p:cNvSpPr>
          <p:nvPr/>
        </p:nvSpPr>
        <p:spPr bwMode="auto">
          <a:xfrm>
            <a:off x="5334000" y="3200400"/>
            <a:ext cx="15240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graphicFrame>
        <p:nvGraphicFramePr>
          <p:cNvPr id="2059" name="Object 11">
            <a:extLst>
              <a:ext uri="{FF2B5EF4-FFF2-40B4-BE49-F238E27FC236}">
                <a16:creationId xmlns:a16="http://schemas.microsoft.com/office/drawing/2014/main" id="{824ED4FF-84DC-4823-B6EC-9934C5472644}"/>
              </a:ext>
            </a:extLst>
          </p:cNvPr>
          <p:cNvGraphicFramePr>
            <a:graphicFrameLocks noChangeAspect="1"/>
          </p:cNvGraphicFramePr>
          <p:nvPr/>
        </p:nvGraphicFramePr>
        <p:xfrm>
          <a:off x="4000500" y="1460500"/>
          <a:ext cx="914400" cy="198438"/>
        </p:xfrm>
        <a:graphic>
          <a:graphicData uri="http://schemas.openxmlformats.org/presentationml/2006/ole">
            <mc:AlternateContent xmlns:mc="http://schemas.openxmlformats.org/markup-compatibility/2006">
              <mc:Choice xmlns:v="urn:schemas-microsoft-com:vml" Requires="v">
                <p:oleObj spid="_x0000_s1026" r:id="rId3" imgW="435285" imgH="677109" progId="Equation.DSMT4">
                  <p:embed/>
                </p:oleObj>
              </mc:Choice>
              <mc:Fallback>
                <p:oleObj r:id="rId3" imgW="435285" imgH="677109" progId="Equation.DSMT4">
                  <p:embed/>
                  <p:pic>
                    <p:nvPicPr>
                      <p:cNvPr id="2059" name="Object 11">
                        <a:extLst>
                          <a:ext uri="{FF2B5EF4-FFF2-40B4-BE49-F238E27FC236}">
                            <a16:creationId xmlns:a16="http://schemas.microsoft.com/office/drawing/2014/main" id="{824ED4FF-84DC-4823-B6EC-9934C54726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0" y="1460500"/>
                        <a:ext cx="9144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063" name="Line 15">
            <a:extLst>
              <a:ext uri="{FF2B5EF4-FFF2-40B4-BE49-F238E27FC236}">
                <a16:creationId xmlns:a16="http://schemas.microsoft.com/office/drawing/2014/main" id="{2F1DE02D-6C8D-4BDF-AA8B-3FCCE57D3FE7}"/>
              </a:ext>
            </a:extLst>
          </p:cNvPr>
          <p:cNvSpPr>
            <a:spLocks noChangeShapeType="1"/>
          </p:cNvSpPr>
          <p:nvPr/>
        </p:nvSpPr>
        <p:spPr bwMode="auto">
          <a:xfrm>
            <a:off x="1524000" y="0"/>
            <a:ext cx="0" cy="6858000"/>
          </a:xfrm>
          <a:prstGeom prst="line">
            <a:avLst/>
          </a:prstGeom>
          <a:noFill/>
          <a:ln w="57150">
            <a:solidFill>
              <a:srgbClr val="00CC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64" name="Line 16">
            <a:extLst>
              <a:ext uri="{FF2B5EF4-FFF2-40B4-BE49-F238E27FC236}">
                <a16:creationId xmlns:a16="http://schemas.microsoft.com/office/drawing/2014/main" id="{3C475F3F-974C-4459-8C13-955B47BD448E}"/>
              </a:ext>
            </a:extLst>
          </p:cNvPr>
          <p:cNvSpPr>
            <a:spLocks noChangeShapeType="1"/>
          </p:cNvSpPr>
          <p:nvPr/>
        </p:nvSpPr>
        <p:spPr bwMode="auto">
          <a:xfrm>
            <a:off x="1524000" y="6858000"/>
            <a:ext cx="9144000" cy="0"/>
          </a:xfrm>
          <a:prstGeom prst="line">
            <a:avLst/>
          </a:prstGeom>
          <a:noFill/>
          <a:ln w="57150">
            <a:solidFill>
              <a:srgbClr val="00CC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65" name="Line 17">
            <a:extLst>
              <a:ext uri="{FF2B5EF4-FFF2-40B4-BE49-F238E27FC236}">
                <a16:creationId xmlns:a16="http://schemas.microsoft.com/office/drawing/2014/main" id="{FAC549FF-29F0-4B31-B032-06BC476D1FFF}"/>
              </a:ext>
            </a:extLst>
          </p:cNvPr>
          <p:cNvSpPr>
            <a:spLocks noChangeShapeType="1"/>
          </p:cNvSpPr>
          <p:nvPr/>
        </p:nvSpPr>
        <p:spPr bwMode="auto">
          <a:xfrm>
            <a:off x="1524000" y="0"/>
            <a:ext cx="9144000" cy="0"/>
          </a:xfrm>
          <a:prstGeom prst="line">
            <a:avLst/>
          </a:prstGeom>
          <a:noFill/>
          <a:ln w="57150">
            <a:solidFill>
              <a:srgbClr val="00CC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66" name="Line 18">
            <a:extLst>
              <a:ext uri="{FF2B5EF4-FFF2-40B4-BE49-F238E27FC236}">
                <a16:creationId xmlns:a16="http://schemas.microsoft.com/office/drawing/2014/main" id="{C57D442B-1EDE-4C72-83AA-9BB61799C614}"/>
              </a:ext>
            </a:extLst>
          </p:cNvPr>
          <p:cNvSpPr>
            <a:spLocks noChangeShapeType="1"/>
          </p:cNvSpPr>
          <p:nvPr/>
        </p:nvSpPr>
        <p:spPr bwMode="auto">
          <a:xfrm>
            <a:off x="10668000" y="0"/>
            <a:ext cx="0" cy="6858000"/>
          </a:xfrm>
          <a:prstGeom prst="line">
            <a:avLst/>
          </a:prstGeom>
          <a:noFill/>
          <a:ln w="57150">
            <a:solidFill>
              <a:srgbClr val="00CC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107" name="TextBox 1">
            <a:extLst>
              <a:ext uri="{FF2B5EF4-FFF2-40B4-BE49-F238E27FC236}">
                <a16:creationId xmlns:a16="http://schemas.microsoft.com/office/drawing/2014/main" id="{06D4C193-AFF9-40EE-A2FA-5245800F2AC9}"/>
              </a:ext>
            </a:extLst>
          </p:cNvPr>
          <p:cNvSpPr txBox="1">
            <a:spLocks noChangeArrowheads="1"/>
          </p:cNvSpPr>
          <p:nvPr/>
        </p:nvSpPr>
        <p:spPr bwMode="auto">
          <a:xfrm>
            <a:off x="6477000" y="5526088"/>
            <a:ext cx="3657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400"/>
              <a:t>Gv: Trần Thị Thúy Nga</a:t>
            </a:r>
          </a:p>
          <a:p>
            <a:pPr eaLnBrk="0" hangingPunct="0"/>
            <a:r>
              <a:rPr lang="en-US" altLang="vi-VN" sz="2400"/>
              <a:t>Lớp: 11</a:t>
            </a:r>
            <a:endParaRPr lang="vi-VN" altLang="vi-VN" sz="2400"/>
          </a:p>
        </p:txBody>
      </p:sp>
      <p:sp>
        <p:nvSpPr>
          <p:cNvPr id="4108" name="TextBox 1">
            <a:extLst>
              <a:ext uri="{FF2B5EF4-FFF2-40B4-BE49-F238E27FC236}">
                <a16:creationId xmlns:a16="http://schemas.microsoft.com/office/drawing/2014/main" id="{74466654-1BC6-40FC-99ED-A0812CF595C6}"/>
              </a:ext>
            </a:extLst>
          </p:cNvPr>
          <p:cNvSpPr txBox="1">
            <a:spLocks noChangeArrowheads="1"/>
          </p:cNvSpPr>
          <p:nvPr/>
        </p:nvSpPr>
        <p:spPr bwMode="auto">
          <a:xfrm>
            <a:off x="2514600" y="3505200"/>
            <a:ext cx="723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vi-VN" altLang="vi-VN" sz="3200">
                <a:solidFill>
                  <a:srgbClr val="FF0000"/>
                </a:solidFill>
              </a:rPr>
              <a:t>NỀN DÂN CHỦ XÃ HỘI CHỦ NGHĨA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063"/>
                                        </p:tgtEl>
                                        <p:attrNameLst>
                                          <p:attrName>style.visibility</p:attrName>
                                        </p:attrNameLst>
                                      </p:cBhvr>
                                      <p:to>
                                        <p:strVal val="visible"/>
                                      </p:to>
                                    </p:set>
                                    <p:animEffect transition="in" filter="box(in)">
                                      <p:cBhvr>
                                        <p:cTn id="7" dur="500"/>
                                        <p:tgtEl>
                                          <p:spTgt spid="2063"/>
                                        </p:tgtEl>
                                      </p:cBhvr>
                                    </p:animEffect>
                                  </p:childTnLst>
                                </p:cTn>
                              </p:par>
                              <p:par>
                                <p:cTn id="8" presetID="4" presetClass="entr" presetSubtype="16" fill="hold" nodeType="withEffect">
                                  <p:stCondLst>
                                    <p:cond delay="0"/>
                                  </p:stCondLst>
                                  <p:childTnLst>
                                    <p:set>
                                      <p:cBhvr>
                                        <p:cTn id="9" dur="1" fill="hold">
                                          <p:stCondLst>
                                            <p:cond delay="0"/>
                                          </p:stCondLst>
                                        </p:cTn>
                                        <p:tgtEl>
                                          <p:spTgt spid="2065"/>
                                        </p:tgtEl>
                                        <p:attrNameLst>
                                          <p:attrName>style.visibility</p:attrName>
                                        </p:attrNameLst>
                                      </p:cBhvr>
                                      <p:to>
                                        <p:strVal val="visible"/>
                                      </p:to>
                                    </p:set>
                                    <p:animEffect transition="in" filter="box(in)">
                                      <p:cBhvr>
                                        <p:cTn id="10" dur="500"/>
                                        <p:tgtEl>
                                          <p:spTgt spid="2065"/>
                                        </p:tgtEl>
                                      </p:cBhvr>
                                    </p:animEffect>
                                  </p:childTnLst>
                                </p:cTn>
                              </p:par>
                              <p:par>
                                <p:cTn id="11" presetID="4" presetClass="entr" presetSubtype="16" fill="hold" nodeType="withEffect">
                                  <p:stCondLst>
                                    <p:cond delay="0"/>
                                  </p:stCondLst>
                                  <p:childTnLst>
                                    <p:set>
                                      <p:cBhvr>
                                        <p:cTn id="12" dur="1" fill="hold">
                                          <p:stCondLst>
                                            <p:cond delay="0"/>
                                          </p:stCondLst>
                                        </p:cTn>
                                        <p:tgtEl>
                                          <p:spTgt spid="2066"/>
                                        </p:tgtEl>
                                        <p:attrNameLst>
                                          <p:attrName>style.visibility</p:attrName>
                                        </p:attrNameLst>
                                      </p:cBhvr>
                                      <p:to>
                                        <p:strVal val="visible"/>
                                      </p:to>
                                    </p:set>
                                    <p:animEffect transition="in" filter="box(in)">
                                      <p:cBhvr>
                                        <p:cTn id="13" dur="500"/>
                                        <p:tgtEl>
                                          <p:spTgt spid="206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barn(inVertical)">
                                      <p:cBhvr>
                                        <p:cTn id="18" dur="500"/>
                                        <p:tgtEl>
                                          <p:spTgt spid="2052"/>
                                        </p:tgtEl>
                                      </p:cBhvr>
                                    </p:animEffect>
                                  </p:childTnLst>
                                </p:cTn>
                              </p:par>
                              <p:par>
                                <p:cTn id="19" presetID="16" presetClass="entr" presetSubtype="21" fill="hold" nodeType="withEffect">
                                  <p:stCondLst>
                                    <p:cond delay="0"/>
                                  </p:stCondLst>
                                  <p:childTnLst>
                                    <p:set>
                                      <p:cBhvr>
                                        <p:cTn id="20" dur="1" fill="hold">
                                          <p:stCondLst>
                                            <p:cond delay="0"/>
                                          </p:stCondLst>
                                        </p:cTn>
                                        <p:tgtEl>
                                          <p:spTgt spid="4099"/>
                                        </p:tgtEl>
                                        <p:attrNameLst>
                                          <p:attrName>style.visibility</p:attrName>
                                        </p:attrNameLst>
                                      </p:cBhvr>
                                      <p:to>
                                        <p:strVal val="visible"/>
                                      </p:to>
                                    </p:set>
                                    <p:animEffect transition="in" filter="barn(inVertical)">
                                      <p:cBhvr>
                                        <p:cTn id="21" dur="500"/>
                                        <p:tgtEl>
                                          <p:spTgt spid="4099"/>
                                        </p:tgtEl>
                                      </p:cBhvr>
                                    </p:animEffect>
                                  </p:childTnLst>
                                </p:cTn>
                              </p:par>
                              <p:par>
                                <p:cTn id="22" presetID="16" presetClass="entr" presetSubtype="21" fill="hold" nodeType="withEffect">
                                  <p:stCondLst>
                                    <p:cond delay="0"/>
                                  </p:stCondLst>
                                  <p:childTnLst>
                                    <p:set>
                                      <p:cBhvr>
                                        <p:cTn id="23" dur="1" fill="hold">
                                          <p:stCondLst>
                                            <p:cond delay="0"/>
                                          </p:stCondLst>
                                        </p:cTn>
                                        <p:tgtEl>
                                          <p:spTgt spid="4100"/>
                                        </p:tgtEl>
                                        <p:attrNameLst>
                                          <p:attrName>style.visibility</p:attrName>
                                        </p:attrNameLst>
                                      </p:cBhvr>
                                      <p:to>
                                        <p:strVal val="visible"/>
                                      </p:to>
                                    </p:set>
                                    <p:animEffect transition="in" filter="barn(inVertical)">
                                      <p:cBhvr>
                                        <p:cTn id="24" dur="500"/>
                                        <p:tgtEl>
                                          <p:spTgt spid="4100"/>
                                        </p:tgtEl>
                                      </p:cBhvr>
                                    </p:animEffect>
                                  </p:childTnLst>
                                </p:cTn>
                              </p:par>
                              <p:par>
                                <p:cTn id="25" presetID="16" presetClass="entr" presetSubtype="21" fill="hold" nodeType="withEffect">
                                  <p:stCondLst>
                                    <p:cond delay="0"/>
                                  </p:stCondLst>
                                  <p:childTnLst>
                                    <p:set>
                                      <p:cBhvr>
                                        <p:cTn id="26" dur="1" fill="hold">
                                          <p:stCondLst>
                                            <p:cond delay="0"/>
                                          </p:stCondLst>
                                        </p:cTn>
                                        <p:tgtEl>
                                          <p:spTgt spid="2057"/>
                                        </p:tgtEl>
                                        <p:attrNameLst>
                                          <p:attrName>style.visibility</p:attrName>
                                        </p:attrNameLst>
                                      </p:cBhvr>
                                      <p:to>
                                        <p:strVal val="visible"/>
                                      </p:to>
                                    </p:set>
                                    <p:animEffect transition="in" filter="barn(inVertical)">
                                      <p:cBhvr>
                                        <p:cTn id="27" dur="500"/>
                                        <p:tgtEl>
                                          <p:spTgt spid="2057"/>
                                        </p:tgtEl>
                                      </p:cBhvr>
                                    </p:animEffect>
                                  </p:childTnLst>
                                </p:cTn>
                              </p:par>
                              <p:par>
                                <p:cTn id="28" presetID="16" presetClass="entr" presetSubtype="21" fill="hold" nodeType="withEffect">
                                  <p:stCondLst>
                                    <p:cond delay="0"/>
                                  </p:stCondLst>
                                  <p:childTnLst>
                                    <p:set>
                                      <p:cBhvr>
                                        <p:cTn id="29" dur="1" fill="hold">
                                          <p:stCondLst>
                                            <p:cond delay="0"/>
                                          </p:stCondLst>
                                        </p:cTn>
                                        <p:tgtEl>
                                          <p:spTgt spid="2059"/>
                                        </p:tgtEl>
                                        <p:attrNameLst>
                                          <p:attrName>style.visibility</p:attrName>
                                        </p:attrNameLst>
                                      </p:cBhvr>
                                      <p:to>
                                        <p:strVal val="visible"/>
                                      </p:to>
                                    </p:set>
                                    <p:animEffect transition="in" filter="barn(inVertical)">
                                      <p:cBhvr>
                                        <p:cTn id="30" dur="500"/>
                                        <p:tgtEl>
                                          <p:spTgt spid="2059"/>
                                        </p:tgtEl>
                                      </p:cBhvr>
                                    </p:animEffect>
                                  </p:childTnLst>
                                </p:cTn>
                              </p:par>
                              <p:par>
                                <p:cTn id="31" presetID="16" presetClass="entr" presetSubtype="21" fill="hold" nodeType="withEffect">
                                  <p:stCondLst>
                                    <p:cond delay="0"/>
                                  </p:stCondLst>
                                  <p:childTnLst>
                                    <p:set>
                                      <p:cBhvr>
                                        <p:cTn id="32" dur="1" fill="hold">
                                          <p:stCondLst>
                                            <p:cond delay="0"/>
                                          </p:stCondLst>
                                        </p:cTn>
                                        <p:tgtEl>
                                          <p:spTgt spid="2064"/>
                                        </p:tgtEl>
                                        <p:attrNameLst>
                                          <p:attrName>style.visibility</p:attrName>
                                        </p:attrNameLst>
                                      </p:cBhvr>
                                      <p:to>
                                        <p:strVal val="visible"/>
                                      </p:to>
                                    </p:set>
                                    <p:animEffect transition="in" filter="barn(inVertical)">
                                      <p:cBhvr>
                                        <p:cTn id="33" dur="500"/>
                                        <p:tgtEl>
                                          <p:spTgt spid="206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107"/>
                                        </p:tgtEl>
                                        <p:attrNameLst>
                                          <p:attrName>style.visibility</p:attrName>
                                        </p:attrNameLst>
                                      </p:cBhvr>
                                      <p:to>
                                        <p:strVal val="visible"/>
                                      </p:to>
                                    </p:set>
                                    <p:animEffect transition="in" filter="barn(inVertical)">
                                      <p:cBhvr>
                                        <p:cTn id="36" dur="500"/>
                                        <p:tgtEl>
                                          <p:spTgt spid="410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108"/>
                                        </p:tgtEl>
                                        <p:attrNameLst>
                                          <p:attrName>style.visibility</p:attrName>
                                        </p:attrNameLst>
                                      </p:cBhvr>
                                      <p:to>
                                        <p:strVal val="visible"/>
                                      </p:to>
                                    </p:set>
                                    <p:animEffect transition="in" filter="barn(inVertical)">
                                      <p:cBhvr>
                                        <p:cTn id="39" dur="5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4107" grpId="0"/>
      <p:bldP spid="410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1">
            <a:extLst>
              <a:ext uri="{FF2B5EF4-FFF2-40B4-BE49-F238E27FC236}">
                <a16:creationId xmlns:a16="http://schemas.microsoft.com/office/drawing/2014/main" id="{F2EAFEF7-1A88-4FE4-B5FC-12468022D49C}"/>
              </a:ext>
            </a:extLst>
          </p:cNvPr>
          <p:cNvSpPr txBox="1">
            <a:spLocks noChangeArrowheads="1"/>
          </p:cNvSpPr>
          <p:nvPr/>
        </p:nvSpPr>
        <p:spPr bwMode="auto">
          <a:xfrm>
            <a:off x="1676400" y="685801"/>
            <a:ext cx="8991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600"/>
              <a:t>2. Xây dựng nền dân chủ xã hội chủ nghĩa ở Việt Nam</a:t>
            </a:r>
            <a:endParaRPr lang="vi-VN" altLang="vi-VN" sz="2600"/>
          </a:p>
        </p:txBody>
      </p:sp>
      <p:sp>
        <p:nvSpPr>
          <p:cNvPr id="24578" name="TextBox 3">
            <a:extLst>
              <a:ext uri="{FF2B5EF4-FFF2-40B4-BE49-F238E27FC236}">
                <a16:creationId xmlns:a16="http://schemas.microsoft.com/office/drawing/2014/main" id="{9415DFF2-6DBE-4F9D-9A5F-300825F5DF1F}"/>
              </a:ext>
            </a:extLst>
          </p:cNvPr>
          <p:cNvSpPr txBox="1">
            <a:spLocks noChangeArrowheads="1"/>
          </p:cNvSpPr>
          <p:nvPr/>
        </p:nvSpPr>
        <p:spPr bwMode="auto">
          <a:xfrm>
            <a:off x="1676400" y="63501"/>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vi-VN" altLang="vi-VN" sz="2800">
                <a:solidFill>
                  <a:srgbClr val="FF0000"/>
                </a:solidFill>
              </a:rPr>
              <a:t>Bài 10: NỀN DÂN CHỦ XÃ HỘI CHỦ NGHĨA</a:t>
            </a:r>
          </a:p>
        </p:txBody>
      </p:sp>
      <p:sp>
        <p:nvSpPr>
          <p:cNvPr id="24579" name="TextBox 1">
            <a:extLst>
              <a:ext uri="{FF2B5EF4-FFF2-40B4-BE49-F238E27FC236}">
                <a16:creationId xmlns:a16="http://schemas.microsoft.com/office/drawing/2014/main" id="{0BBAFC0E-BA63-4D52-8F4A-591BDC471DB7}"/>
              </a:ext>
            </a:extLst>
          </p:cNvPr>
          <p:cNvSpPr txBox="1">
            <a:spLocks noChangeArrowheads="1"/>
          </p:cNvSpPr>
          <p:nvPr/>
        </p:nvSpPr>
        <p:spPr bwMode="auto">
          <a:xfrm>
            <a:off x="1828800" y="1219201"/>
            <a:ext cx="899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400"/>
              <a:t>c. Nội dung của dân chủ trên lĩnh vực văn hóa</a:t>
            </a:r>
            <a:endParaRPr lang="vi-VN" altLang="vi-VN" sz="2400"/>
          </a:p>
        </p:txBody>
      </p:sp>
      <p:sp>
        <p:nvSpPr>
          <p:cNvPr id="20485" name="Rectangle 1">
            <a:extLst>
              <a:ext uri="{FF2B5EF4-FFF2-40B4-BE49-F238E27FC236}">
                <a16:creationId xmlns:a16="http://schemas.microsoft.com/office/drawing/2014/main" id="{10CBAB34-98C5-478E-9948-4EDADD9FABAD}"/>
              </a:ext>
            </a:extLst>
          </p:cNvPr>
          <p:cNvSpPr>
            <a:spLocks noChangeArrowheads="1"/>
          </p:cNvSpPr>
          <p:nvPr/>
        </p:nvSpPr>
        <p:spPr bwMode="auto">
          <a:xfrm>
            <a:off x="1712914" y="1722438"/>
            <a:ext cx="8193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a:defRPr b="1">
                <a:solidFill>
                  <a:schemeClr val="tx1"/>
                </a:solidFill>
                <a:latin typeface="Arial" panose="020B0604020202020204" pitchFamily="34" charset="0"/>
              </a:defRPr>
            </a:lvl3pPr>
            <a:lvl4pPr>
              <a:defRPr b="1">
                <a:solidFill>
                  <a:schemeClr val="tx1"/>
                </a:solidFill>
                <a:latin typeface="Arial" panose="020B0604020202020204" pitchFamily="34" charset="0"/>
              </a:defRPr>
            </a:lvl4pPr>
            <a:lvl5pPr>
              <a:defRPr b="1">
                <a:solidFill>
                  <a:schemeClr val="tx1"/>
                </a:solidFill>
                <a:latin typeface="Arial" panose="020B0604020202020204" pitchFamily="34" charset="0"/>
              </a:defRPr>
            </a:lvl5pPr>
            <a:lvl6pPr fontAlgn="base">
              <a:spcBef>
                <a:spcPct val="0"/>
              </a:spcBef>
              <a:spcAft>
                <a:spcPct val="0"/>
              </a:spcAft>
              <a:defRPr b="1">
                <a:solidFill>
                  <a:schemeClr val="tx1"/>
                </a:solidFill>
                <a:latin typeface="Arial" panose="020B0604020202020204" pitchFamily="34" charset="0"/>
              </a:defRPr>
            </a:lvl6pPr>
            <a:lvl7pPr fontAlgn="base">
              <a:spcBef>
                <a:spcPct val="0"/>
              </a:spcBef>
              <a:spcAft>
                <a:spcPct val="0"/>
              </a:spcAft>
              <a:defRPr b="1">
                <a:solidFill>
                  <a:schemeClr val="tx1"/>
                </a:solidFill>
                <a:latin typeface="Arial" panose="020B0604020202020204" pitchFamily="34" charset="0"/>
              </a:defRPr>
            </a:lvl7pPr>
            <a:lvl8pPr fontAlgn="base">
              <a:spcBef>
                <a:spcPct val="0"/>
              </a:spcBef>
              <a:spcAft>
                <a:spcPct val="0"/>
              </a:spcAft>
              <a:defRPr b="1">
                <a:solidFill>
                  <a:schemeClr val="tx1"/>
                </a:solidFill>
                <a:latin typeface="Arial" panose="020B0604020202020204" pitchFamily="34" charset="0"/>
              </a:defRPr>
            </a:lvl8pPr>
            <a:lvl9pPr fontAlgn="base">
              <a:spcBef>
                <a:spcPct val="0"/>
              </a:spcBef>
              <a:spcAft>
                <a:spcPct val="0"/>
              </a:spcAft>
              <a:defRPr b="1">
                <a:solidFill>
                  <a:schemeClr val="tx1"/>
                </a:solidFill>
                <a:latin typeface="Arial" panose="020B0604020202020204" pitchFamily="34" charset="0"/>
              </a:defRPr>
            </a:lvl9pPr>
          </a:lstStyle>
          <a:p>
            <a:pPr lvl="1" eaLnBrk="0" hangingPunct="0">
              <a:buClr>
                <a:srgbClr val="3366FF"/>
              </a:buClr>
              <a:buSzPct val="110000"/>
              <a:buFont typeface="Wingdings" panose="05000000000000000000" pitchFamily="2" charset="2"/>
              <a:buChar char="v"/>
            </a:pPr>
            <a:r>
              <a:rPr lang="en-US" altLang="vi-VN" sz="2400">
                <a:solidFill>
                  <a:srgbClr val="00B050"/>
                </a:solidFill>
                <a:latin typeface="Times New Roman" panose="02020603050405020304" pitchFamily="18" charset="0"/>
              </a:rPr>
              <a:t>  Quyền được hưởng các lợi ích từ văn hóa, nghệ thuật </a:t>
            </a:r>
          </a:p>
        </p:txBody>
      </p:sp>
      <p:pic>
        <p:nvPicPr>
          <p:cNvPr id="20486" name="Picture 2">
            <a:extLst>
              <a:ext uri="{FF2B5EF4-FFF2-40B4-BE49-F238E27FC236}">
                <a16:creationId xmlns:a16="http://schemas.microsoft.com/office/drawing/2014/main" id="{CA4C0A00-EB6C-4B1B-B474-36CD5AD3BF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514600"/>
            <a:ext cx="40386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9">
            <a:extLst>
              <a:ext uri="{FF2B5EF4-FFF2-40B4-BE49-F238E27FC236}">
                <a16:creationId xmlns:a16="http://schemas.microsoft.com/office/drawing/2014/main" id="{38035597-BB00-427B-B2F4-CA54BE7BD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562226"/>
            <a:ext cx="41910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2">
            <a:extLst>
              <a:ext uri="{FF2B5EF4-FFF2-40B4-BE49-F238E27FC236}">
                <a16:creationId xmlns:a16="http://schemas.microsoft.com/office/drawing/2014/main" id="{9582FDC3-9926-4841-ACF6-D2FDA59AC0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460876"/>
            <a:ext cx="40386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3">
            <a:extLst>
              <a:ext uri="{FF2B5EF4-FFF2-40B4-BE49-F238E27FC236}">
                <a16:creationId xmlns:a16="http://schemas.microsoft.com/office/drawing/2014/main" id="{248D9F31-15CE-4206-A732-BEAEA2DA64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413250"/>
            <a:ext cx="41910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barn(inVertical)">
                                      <p:cBhvr>
                                        <p:cTn id="7" dur="500"/>
                                        <p:tgtEl>
                                          <p:spTgt spid="204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0486"/>
                                        </p:tgtEl>
                                        <p:attrNameLst>
                                          <p:attrName>style.visibility</p:attrName>
                                        </p:attrNameLst>
                                      </p:cBhvr>
                                      <p:to>
                                        <p:strVal val="visible"/>
                                      </p:to>
                                    </p:set>
                                    <p:animEffect transition="in" filter="barn(inVertical)">
                                      <p:cBhvr>
                                        <p:cTn id="12" dur="500"/>
                                        <p:tgtEl>
                                          <p:spTgt spid="20486"/>
                                        </p:tgtEl>
                                      </p:cBhvr>
                                    </p:animEffect>
                                  </p:childTnLst>
                                </p:cTn>
                              </p:par>
                              <p:par>
                                <p:cTn id="13" presetID="16" presetClass="entr" presetSubtype="21" fill="hold" nodeType="withEffect">
                                  <p:stCondLst>
                                    <p:cond delay="0"/>
                                  </p:stCondLst>
                                  <p:childTnLst>
                                    <p:set>
                                      <p:cBhvr>
                                        <p:cTn id="14" dur="1" fill="hold">
                                          <p:stCondLst>
                                            <p:cond delay="0"/>
                                          </p:stCondLst>
                                        </p:cTn>
                                        <p:tgtEl>
                                          <p:spTgt spid="20487"/>
                                        </p:tgtEl>
                                        <p:attrNameLst>
                                          <p:attrName>style.visibility</p:attrName>
                                        </p:attrNameLst>
                                      </p:cBhvr>
                                      <p:to>
                                        <p:strVal val="visible"/>
                                      </p:to>
                                    </p:set>
                                    <p:animEffect transition="in" filter="barn(inVertical)">
                                      <p:cBhvr>
                                        <p:cTn id="15" dur="500"/>
                                        <p:tgtEl>
                                          <p:spTgt spid="20487"/>
                                        </p:tgtEl>
                                      </p:cBhvr>
                                    </p:animEffect>
                                  </p:childTnLst>
                                </p:cTn>
                              </p:par>
                              <p:par>
                                <p:cTn id="16" presetID="16" presetClass="entr" presetSubtype="21" fill="hold" nodeType="withEffect">
                                  <p:stCondLst>
                                    <p:cond delay="0"/>
                                  </p:stCondLst>
                                  <p:childTnLst>
                                    <p:set>
                                      <p:cBhvr>
                                        <p:cTn id="17" dur="1" fill="hold">
                                          <p:stCondLst>
                                            <p:cond delay="0"/>
                                          </p:stCondLst>
                                        </p:cTn>
                                        <p:tgtEl>
                                          <p:spTgt spid="20488"/>
                                        </p:tgtEl>
                                        <p:attrNameLst>
                                          <p:attrName>style.visibility</p:attrName>
                                        </p:attrNameLst>
                                      </p:cBhvr>
                                      <p:to>
                                        <p:strVal val="visible"/>
                                      </p:to>
                                    </p:set>
                                    <p:animEffect transition="in" filter="barn(inVertical)">
                                      <p:cBhvr>
                                        <p:cTn id="18" dur="500"/>
                                        <p:tgtEl>
                                          <p:spTgt spid="20488"/>
                                        </p:tgtEl>
                                      </p:cBhvr>
                                    </p:animEffect>
                                  </p:childTnLst>
                                </p:cTn>
                              </p:par>
                              <p:par>
                                <p:cTn id="19" presetID="16" presetClass="entr" presetSubtype="21" fill="hold" nodeType="withEffect">
                                  <p:stCondLst>
                                    <p:cond delay="0"/>
                                  </p:stCondLst>
                                  <p:childTnLst>
                                    <p:set>
                                      <p:cBhvr>
                                        <p:cTn id="20" dur="1" fill="hold">
                                          <p:stCondLst>
                                            <p:cond delay="0"/>
                                          </p:stCondLst>
                                        </p:cTn>
                                        <p:tgtEl>
                                          <p:spTgt spid="20489"/>
                                        </p:tgtEl>
                                        <p:attrNameLst>
                                          <p:attrName>style.visibility</p:attrName>
                                        </p:attrNameLst>
                                      </p:cBhvr>
                                      <p:to>
                                        <p:strVal val="visible"/>
                                      </p:to>
                                    </p:set>
                                    <p:animEffect transition="in" filter="barn(inVertical)">
                                      <p:cBhvr>
                                        <p:cTn id="21" dur="5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1">
            <a:extLst>
              <a:ext uri="{FF2B5EF4-FFF2-40B4-BE49-F238E27FC236}">
                <a16:creationId xmlns:a16="http://schemas.microsoft.com/office/drawing/2014/main" id="{73591771-0086-4486-B0B7-16B3A04325A5}"/>
              </a:ext>
            </a:extLst>
          </p:cNvPr>
          <p:cNvSpPr txBox="1">
            <a:spLocks noChangeArrowheads="1"/>
          </p:cNvSpPr>
          <p:nvPr/>
        </p:nvSpPr>
        <p:spPr bwMode="auto">
          <a:xfrm>
            <a:off x="1676400" y="685801"/>
            <a:ext cx="8991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600"/>
              <a:t>2. Xây dựng nền dân chủ xã hội chủ nghĩa ở Việt Nam</a:t>
            </a:r>
            <a:endParaRPr lang="vi-VN" altLang="vi-VN" sz="2600"/>
          </a:p>
        </p:txBody>
      </p:sp>
      <p:sp>
        <p:nvSpPr>
          <p:cNvPr id="25602" name="TextBox 3">
            <a:extLst>
              <a:ext uri="{FF2B5EF4-FFF2-40B4-BE49-F238E27FC236}">
                <a16:creationId xmlns:a16="http://schemas.microsoft.com/office/drawing/2014/main" id="{D4F5FAF4-8FDE-4F8B-9C9C-EA608D345943}"/>
              </a:ext>
            </a:extLst>
          </p:cNvPr>
          <p:cNvSpPr txBox="1">
            <a:spLocks noChangeArrowheads="1"/>
          </p:cNvSpPr>
          <p:nvPr/>
        </p:nvSpPr>
        <p:spPr bwMode="auto">
          <a:xfrm>
            <a:off x="1676400" y="63501"/>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vi-VN" altLang="vi-VN" sz="2800">
                <a:solidFill>
                  <a:srgbClr val="FF0000"/>
                </a:solidFill>
              </a:rPr>
              <a:t>Bài 10: NỀN DÂN CHỦ XÃ HỘI CHỦ NGHĨA</a:t>
            </a:r>
          </a:p>
        </p:txBody>
      </p:sp>
      <p:sp>
        <p:nvSpPr>
          <p:cNvPr id="25603" name="TextBox 1">
            <a:extLst>
              <a:ext uri="{FF2B5EF4-FFF2-40B4-BE49-F238E27FC236}">
                <a16:creationId xmlns:a16="http://schemas.microsoft.com/office/drawing/2014/main" id="{AAB02595-DAC9-4D7C-910B-61EF630B1CD8}"/>
              </a:ext>
            </a:extLst>
          </p:cNvPr>
          <p:cNvSpPr txBox="1">
            <a:spLocks noChangeArrowheads="1"/>
          </p:cNvSpPr>
          <p:nvPr/>
        </p:nvSpPr>
        <p:spPr bwMode="auto">
          <a:xfrm>
            <a:off x="1828800" y="1219201"/>
            <a:ext cx="899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400"/>
              <a:t>c. Nội dung của dân chủ trên lĩnh vực văn hóa</a:t>
            </a:r>
            <a:endParaRPr lang="vi-VN" altLang="vi-VN" sz="2400"/>
          </a:p>
        </p:txBody>
      </p:sp>
      <p:sp>
        <p:nvSpPr>
          <p:cNvPr id="21509" name="Rectangle 10">
            <a:extLst>
              <a:ext uri="{FF2B5EF4-FFF2-40B4-BE49-F238E27FC236}">
                <a16:creationId xmlns:a16="http://schemas.microsoft.com/office/drawing/2014/main" id="{1E112222-BD9C-4B86-B769-17B51920F135}"/>
              </a:ext>
            </a:extLst>
          </p:cNvPr>
          <p:cNvSpPr>
            <a:spLocks noChangeArrowheads="1"/>
          </p:cNvSpPr>
          <p:nvPr/>
        </p:nvSpPr>
        <p:spPr bwMode="auto">
          <a:xfrm>
            <a:off x="1981200" y="1771651"/>
            <a:ext cx="7315200" cy="461963"/>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a:defRPr b="1">
                <a:solidFill>
                  <a:schemeClr val="tx1"/>
                </a:solidFill>
                <a:latin typeface="Arial" panose="020B0604020202020204" pitchFamily="34" charset="0"/>
              </a:defRPr>
            </a:lvl3pPr>
            <a:lvl4pPr>
              <a:defRPr b="1">
                <a:solidFill>
                  <a:schemeClr val="tx1"/>
                </a:solidFill>
                <a:latin typeface="Arial" panose="020B0604020202020204" pitchFamily="34" charset="0"/>
              </a:defRPr>
            </a:lvl4pPr>
            <a:lvl5pPr>
              <a:defRPr b="1">
                <a:solidFill>
                  <a:schemeClr val="tx1"/>
                </a:solidFill>
                <a:latin typeface="Arial" panose="020B0604020202020204" pitchFamily="34" charset="0"/>
              </a:defRPr>
            </a:lvl5pPr>
            <a:lvl6pPr fontAlgn="base">
              <a:spcBef>
                <a:spcPct val="0"/>
              </a:spcBef>
              <a:spcAft>
                <a:spcPct val="0"/>
              </a:spcAft>
              <a:defRPr b="1">
                <a:solidFill>
                  <a:schemeClr val="tx1"/>
                </a:solidFill>
                <a:latin typeface="Arial" panose="020B0604020202020204" pitchFamily="34" charset="0"/>
              </a:defRPr>
            </a:lvl6pPr>
            <a:lvl7pPr fontAlgn="base">
              <a:spcBef>
                <a:spcPct val="0"/>
              </a:spcBef>
              <a:spcAft>
                <a:spcPct val="0"/>
              </a:spcAft>
              <a:defRPr b="1">
                <a:solidFill>
                  <a:schemeClr val="tx1"/>
                </a:solidFill>
                <a:latin typeface="Arial" panose="020B0604020202020204" pitchFamily="34" charset="0"/>
              </a:defRPr>
            </a:lvl7pPr>
            <a:lvl8pPr fontAlgn="base">
              <a:spcBef>
                <a:spcPct val="0"/>
              </a:spcBef>
              <a:spcAft>
                <a:spcPct val="0"/>
              </a:spcAft>
              <a:defRPr b="1">
                <a:solidFill>
                  <a:schemeClr val="tx1"/>
                </a:solidFill>
                <a:latin typeface="Arial" panose="020B0604020202020204" pitchFamily="34" charset="0"/>
              </a:defRPr>
            </a:lvl8pPr>
            <a:lvl9pPr fontAlgn="base">
              <a:spcBef>
                <a:spcPct val="0"/>
              </a:spcBef>
              <a:spcAft>
                <a:spcPct val="0"/>
              </a:spcAft>
              <a:defRPr b="1">
                <a:solidFill>
                  <a:schemeClr val="tx1"/>
                </a:solidFill>
                <a:latin typeface="Arial" panose="020B0604020202020204" pitchFamily="34" charset="0"/>
              </a:defRPr>
            </a:lvl9pPr>
          </a:lstStyle>
          <a:p>
            <a:pPr lvl="1" eaLnBrk="0" hangingPunct="0">
              <a:buClr>
                <a:srgbClr val="3366FF"/>
              </a:buClr>
              <a:buSzPct val="110000"/>
              <a:buFont typeface="Wingdings" panose="05000000000000000000" pitchFamily="2" charset="2"/>
              <a:buChar char="v"/>
            </a:pPr>
            <a:r>
              <a:rPr lang="en-US" altLang="vi-VN" sz="2400">
                <a:solidFill>
                  <a:srgbClr val="00B050"/>
                </a:solidFill>
                <a:latin typeface="Times New Roman" panose="02020603050405020304" pitchFamily="18" charset="0"/>
              </a:rPr>
              <a:t>Quyền sáng tác, phê bình văn học, nghệ thuật</a:t>
            </a:r>
          </a:p>
        </p:txBody>
      </p:sp>
      <p:pic>
        <p:nvPicPr>
          <p:cNvPr id="21510" name="Picture 3">
            <a:extLst>
              <a:ext uri="{FF2B5EF4-FFF2-40B4-BE49-F238E27FC236}">
                <a16:creationId xmlns:a16="http://schemas.microsoft.com/office/drawing/2014/main" id="{934B3E83-06B8-48F3-B56C-C7F722FEDB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2286001"/>
            <a:ext cx="180022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4">
            <a:extLst>
              <a:ext uri="{FF2B5EF4-FFF2-40B4-BE49-F238E27FC236}">
                <a16:creationId xmlns:a16="http://schemas.microsoft.com/office/drawing/2014/main" id="{93AE0552-1361-49E8-889E-080331C58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4450" y="2295525"/>
            <a:ext cx="19240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5">
            <a:extLst>
              <a:ext uri="{FF2B5EF4-FFF2-40B4-BE49-F238E27FC236}">
                <a16:creationId xmlns:a16="http://schemas.microsoft.com/office/drawing/2014/main" id="{3A02A516-6FD7-46AE-BFFD-9366F7A369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0488" y="2295526"/>
            <a:ext cx="3846512"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6">
            <a:extLst>
              <a:ext uri="{FF2B5EF4-FFF2-40B4-BE49-F238E27FC236}">
                <a16:creationId xmlns:a16="http://schemas.microsoft.com/office/drawing/2014/main" id="{3BA583DD-FA4E-4AC3-ACFF-60EB9ADCEF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4214" y="3967164"/>
            <a:ext cx="17240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8">
            <a:extLst>
              <a:ext uri="{FF2B5EF4-FFF2-40B4-BE49-F238E27FC236}">
                <a16:creationId xmlns:a16="http://schemas.microsoft.com/office/drawing/2014/main" id="{CB7E37B8-DEDB-4E95-9C5D-CD015E254E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4926" y="4891088"/>
            <a:ext cx="651827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barn(inVertical)">
                                      <p:cBhvr>
                                        <p:cTn id="7" dur="500"/>
                                        <p:tgtEl>
                                          <p:spTgt spid="21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1510"/>
                                        </p:tgtEl>
                                        <p:attrNameLst>
                                          <p:attrName>style.visibility</p:attrName>
                                        </p:attrNameLst>
                                      </p:cBhvr>
                                      <p:to>
                                        <p:strVal val="visible"/>
                                      </p:to>
                                    </p:set>
                                    <p:animEffect transition="in" filter="barn(inVertical)">
                                      <p:cBhvr>
                                        <p:cTn id="12" dur="500"/>
                                        <p:tgtEl>
                                          <p:spTgt spid="21510"/>
                                        </p:tgtEl>
                                      </p:cBhvr>
                                    </p:animEffect>
                                  </p:childTnLst>
                                </p:cTn>
                              </p:par>
                              <p:par>
                                <p:cTn id="13" presetID="16" presetClass="entr" presetSubtype="21" fill="hold" nodeType="withEffect">
                                  <p:stCondLst>
                                    <p:cond delay="0"/>
                                  </p:stCondLst>
                                  <p:childTnLst>
                                    <p:set>
                                      <p:cBhvr>
                                        <p:cTn id="14" dur="1" fill="hold">
                                          <p:stCondLst>
                                            <p:cond delay="0"/>
                                          </p:stCondLst>
                                        </p:cTn>
                                        <p:tgtEl>
                                          <p:spTgt spid="21511"/>
                                        </p:tgtEl>
                                        <p:attrNameLst>
                                          <p:attrName>style.visibility</p:attrName>
                                        </p:attrNameLst>
                                      </p:cBhvr>
                                      <p:to>
                                        <p:strVal val="visible"/>
                                      </p:to>
                                    </p:set>
                                    <p:animEffect transition="in" filter="barn(inVertical)">
                                      <p:cBhvr>
                                        <p:cTn id="15" dur="500"/>
                                        <p:tgtEl>
                                          <p:spTgt spid="21511"/>
                                        </p:tgtEl>
                                      </p:cBhvr>
                                    </p:animEffect>
                                  </p:childTnLst>
                                </p:cTn>
                              </p:par>
                              <p:par>
                                <p:cTn id="16" presetID="16" presetClass="entr" presetSubtype="21" fill="hold" nodeType="withEffect">
                                  <p:stCondLst>
                                    <p:cond delay="0"/>
                                  </p:stCondLst>
                                  <p:childTnLst>
                                    <p:set>
                                      <p:cBhvr>
                                        <p:cTn id="17" dur="1" fill="hold">
                                          <p:stCondLst>
                                            <p:cond delay="0"/>
                                          </p:stCondLst>
                                        </p:cTn>
                                        <p:tgtEl>
                                          <p:spTgt spid="21512"/>
                                        </p:tgtEl>
                                        <p:attrNameLst>
                                          <p:attrName>style.visibility</p:attrName>
                                        </p:attrNameLst>
                                      </p:cBhvr>
                                      <p:to>
                                        <p:strVal val="visible"/>
                                      </p:to>
                                    </p:set>
                                    <p:animEffect transition="in" filter="barn(inVertical)">
                                      <p:cBhvr>
                                        <p:cTn id="18" dur="500"/>
                                        <p:tgtEl>
                                          <p:spTgt spid="21512"/>
                                        </p:tgtEl>
                                      </p:cBhvr>
                                    </p:animEffect>
                                  </p:childTnLst>
                                </p:cTn>
                              </p:par>
                              <p:par>
                                <p:cTn id="19" presetID="16" presetClass="entr" presetSubtype="21" fill="hold" nodeType="withEffect">
                                  <p:stCondLst>
                                    <p:cond delay="0"/>
                                  </p:stCondLst>
                                  <p:childTnLst>
                                    <p:set>
                                      <p:cBhvr>
                                        <p:cTn id="20" dur="1" fill="hold">
                                          <p:stCondLst>
                                            <p:cond delay="0"/>
                                          </p:stCondLst>
                                        </p:cTn>
                                        <p:tgtEl>
                                          <p:spTgt spid="21513"/>
                                        </p:tgtEl>
                                        <p:attrNameLst>
                                          <p:attrName>style.visibility</p:attrName>
                                        </p:attrNameLst>
                                      </p:cBhvr>
                                      <p:to>
                                        <p:strVal val="visible"/>
                                      </p:to>
                                    </p:set>
                                    <p:animEffect transition="in" filter="barn(inVertical)">
                                      <p:cBhvr>
                                        <p:cTn id="21" dur="500"/>
                                        <p:tgtEl>
                                          <p:spTgt spid="21513"/>
                                        </p:tgtEl>
                                      </p:cBhvr>
                                    </p:animEffect>
                                  </p:childTnLst>
                                </p:cTn>
                              </p:par>
                              <p:par>
                                <p:cTn id="22" presetID="16" presetClass="entr" presetSubtype="21" fill="hold" nodeType="withEffect">
                                  <p:stCondLst>
                                    <p:cond delay="0"/>
                                  </p:stCondLst>
                                  <p:childTnLst>
                                    <p:set>
                                      <p:cBhvr>
                                        <p:cTn id="23" dur="1" fill="hold">
                                          <p:stCondLst>
                                            <p:cond delay="0"/>
                                          </p:stCondLst>
                                        </p:cTn>
                                        <p:tgtEl>
                                          <p:spTgt spid="21514"/>
                                        </p:tgtEl>
                                        <p:attrNameLst>
                                          <p:attrName>style.visibility</p:attrName>
                                        </p:attrNameLst>
                                      </p:cBhvr>
                                      <p:to>
                                        <p:strVal val="visible"/>
                                      </p:to>
                                    </p:set>
                                    <p:animEffect transition="in" filter="barn(inVertical)">
                                      <p:cBhvr>
                                        <p:cTn id="24"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1">
            <a:extLst>
              <a:ext uri="{FF2B5EF4-FFF2-40B4-BE49-F238E27FC236}">
                <a16:creationId xmlns:a16="http://schemas.microsoft.com/office/drawing/2014/main" id="{A2475736-6BC6-4EFA-B5F8-9C6B985547AD}"/>
              </a:ext>
            </a:extLst>
          </p:cNvPr>
          <p:cNvSpPr txBox="1">
            <a:spLocks noChangeArrowheads="1"/>
          </p:cNvSpPr>
          <p:nvPr/>
        </p:nvSpPr>
        <p:spPr bwMode="auto">
          <a:xfrm>
            <a:off x="1676400" y="685801"/>
            <a:ext cx="8991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600"/>
              <a:t>2. Xây dựng nền dân chủ xã hội chủ nghĩa ở Việt Nam</a:t>
            </a:r>
            <a:endParaRPr lang="vi-VN" altLang="vi-VN" sz="2600"/>
          </a:p>
        </p:txBody>
      </p:sp>
      <p:sp>
        <p:nvSpPr>
          <p:cNvPr id="26626" name="TextBox 3">
            <a:extLst>
              <a:ext uri="{FF2B5EF4-FFF2-40B4-BE49-F238E27FC236}">
                <a16:creationId xmlns:a16="http://schemas.microsoft.com/office/drawing/2014/main" id="{961B70C1-43AD-4C3B-916E-202DA5550CE2}"/>
              </a:ext>
            </a:extLst>
          </p:cNvPr>
          <p:cNvSpPr txBox="1">
            <a:spLocks noChangeArrowheads="1"/>
          </p:cNvSpPr>
          <p:nvPr/>
        </p:nvSpPr>
        <p:spPr bwMode="auto">
          <a:xfrm>
            <a:off x="1676400" y="63501"/>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vi-VN" altLang="vi-VN" sz="2800">
                <a:solidFill>
                  <a:srgbClr val="FF0000"/>
                </a:solidFill>
              </a:rPr>
              <a:t>Bài 10: NỀN DÂN CHỦ XÃ HỘI CHỦ NGHĨA</a:t>
            </a:r>
          </a:p>
        </p:txBody>
      </p:sp>
      <p:sp>
        <p:nvSpPr>
          <p:cNvPr id="26627" name="TextBox 1">
            <a:extLst>
              <a:ext uri="{FF2B5EF4-FFF2-40B4-BE49-F238E27FC236}">
                <a16:creationId xmlns:a16="http://schemas.microsoft.com/office/drawing/2014/main" id="{0418A731-B2E5-428F-A25F-628B69D4EE3F}"/>
              </a:ext>
            </a:extLst>
          </p:cNvPr>
          <p:cNvSpPr txBox="1">
            <a:spLocks noChangeArrowheads="1"/>
          </p:cNvSpPr>
          <p:nvPr/>
        </p:nvSpPr>
        <p:spPr bwMode="auto">
          <a:xfrm>
            <a:off x="1828800" y="1219201"/>
            <a:ext cx="899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400"/>
              <a:t>c. Nội dung của dân chủ trên lĩnh vực văn hóa</a:t>
            </a:r>
            <a:endParaRPr lang="vi-VN" altLang="vi-VN" sz="2400"/>
          </a:p>
        </p:txBody>
      </p:sp>
      <p:sp>
        <p:nvSpPr>
          <p:cNvPr id="22533" name="Rectangle 10">
            <a:extLst>
              <a:ext uri="{FF2B5EF4-FFF2-40B4-BE49-F238E27FC236}">
                <a16:creationId xmlns:a16="http://schemas.microsoft.com/office/drawing/2014/main" id="{B5397083-0503-42DA-9508-7C9D76823D15}"/>
              </a:ext>
            </a:extLst>
          </p:cNvPr>
          <p:cNvSpPr>
            <a:spLocks noChangeArrowheads="1"/>
          </p:cNvSpPr>
          <p:nvPr/>
        </p:nvSpPr>
        <p:spPr bwMode="auto">
          <a:xfrm>
            <a:off x="1981200" y="1771650"/>
            <a:ext cx="8382000" cy="1200150"/>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a:defRPr b="1">
                <a:solidFill>
                  <a:schemeClr val="tx1"/>
                </a:solidFill>
                <a:latin typeface="Arial" panose="020B0604020202020204" pitchFamily="34" charset="0"/>
              </a:defRPr>
            </a:lvl3pPr>
            <a:lvl4pPr>
              <a:defRPr b="1">
                <a:solidFill>
                  <a:schemeClr val="tx1"/>
                </a:solidFill>
                <a:latin typeface="Arial" panose="020B0604020202020204" pitchFamily="34" charset="0"/>
              </a:defRPr>
            </a:lvl4pPr>
            <a:lvl5pPr>
              <a:defRPr b="1">
                <a:solidFill>
                  <a:schemeClr val="tx1"/>
                </a:solidFill>
                <a:latin typeface="Arial" panose="020B0604020202020204" pitchFamily="34" charset="0"/>
              </a:defRPr>
            </a:lvl5pPr>
            <a:lvl6pPr fontAlgn="base">
              <a:spcBef>
                <a:spcPct val="0"/>
              </a:spcBef>
              <a:spcAft>
                <a:spcPct val="0"/>
              </a:spcAft>
              <a:defRPr b="1">
                <a:solidFill>
                  <a:schemeClr val="tx1"/>
                </a:solidFill>
                <a:latin typeface="Arial" panose="020B0604020202020204" pitchFamily="34" charset="0"/>
              </a:defRPr>
            </a:lvl6pPr>
            <a:lvl7pPr fontAlgn="base">
              <a:spcBef>
                <a:spcPct val="0"/>
              </a:spcBef>
              <a:spcAft>
                <a:spcPct val="0"/>
              </a:spcAft>
              <a:defRPr b="1">
                <a:solidFill>
                  <a:schemeClr val="tx1"/>
                </a:solidFill>
                <a:latin typeface="Arial" panose="020B0604020202020204" pitchFamily="34" charset="0"/>
              </a:defRPr>
            </a:lvl7pPr>
            <a:lvl8pPr fontAlgn="base">
              <a:spcBef>
                <a:spcPct val="0"/>
              </a:spcBef>
              <a:spcAft>
                <a:spcPct val="0"/>
              </a:spcAft>
              <a:defRPr b="1">
                <a:solidFill>
                  <a:schemeClr val="tx1"/>
                </a:solidFill>
                <a:latin typeface="Arial" panose="020B0604020202020204" pitchFamily="34" charset="0"/>
              </a:defRPr>
            </a:lvl8pPr>
            <a:lvl9pPr fontAlgn="base">
              <a:spcBef>
                <a:spcPct val="0"/>
              </a:spcBef>
              <a:spcAft>
                <a:spcPct val="0"/>
              </a:spcAft>
              <a:defRPr b="1">
                <a:solidFill>
                  <a:schemeClr val="tx1"/>
                </a:solidFill>
                <a:latin typeface="Arial" panose="020B0604020202020204" pitchFamily="34" charset="0"/>
              </a:defRPr>
            </a:lvl9pPr>
          </a:lstStyle>
          <a:p>
            <a:pPr lvl="1" eaLnBrk="0" hangingPunct="0">
              <a:buClr>
                <a:srgbClr val="3366FF"/>
              </a:buClr>
              <a:buSzPct val="110000"/>
              <a:buFont typeface="Wingdings" panose="05000000000000000000" pitchFamily="2" charset="2"/>
              <a:buChar char="v"/>
            </a:pPr>
            <a:r>
              <a:rPr lang="en-US" altLang="vi-VN" sz="2400">
                <a:solidFill>
                  <a:srgbClr val="00B050"/>
                </a:solidFill>
                <a:latin typeface="Times New Roman" panose="02020603050405020304" pitchFamily="18" charset="0"/>
              </a:rPr>
              <a:t>  Việc giải phóng con ng</a:t>
            </a:r>
            <a:r>
              <a:rPr lang="vi-VN" altLang="vi-VN" sz="2400">
                <a:solidFill>
                  <a:srgbClr val="00B050"/>
                </a:solidFill>
                <a:latin typeface="Times New Roman" panose="02020603050405020304" pitchFamily="18" charset="0"/>
              </a:rPr>
              <a:t>ười khỏi những thiên kiến lạc hậu, loại bỏ những thiên kiến lạc hậu, ...cũng thể hiện dân chủ trong văn hóa.</a:t>
            </a:r>
            <a:endParaRPr lang="en-US" altLang="vi-VN" sz="2400">
              <a:solidFill>
                <a:srgbClr val="00B05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barn(inVertical)">
                                      <p:cBhvr>
                                        <p:cTn id="7"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1">
            <a:extLst>
              <a:ext uri="{FF2B5EF4-FFF2-40B4-BE49-F238E27FC236}">
                <a16:creationId xmlns:a16="http://schemas.microsoft.com/office/drawing/2014/main" id="{3C53A9B2-4598-4A34-ABCA-7317308273F2}"/>
              </a:ext>
            </a:extLst>
          </p:cNvPr>
          <p:cNvSpPr txBox="1">
            <a:spLocks noChangeArrowheads="1"/>
          </p:cNvSpPr>
          <p:nvPr/>
        </p:nvSpPr>
        <p:spPr bwMode="auto">
          <a:xfrm>
            <a:off x="1676400" y="685801"/>
            <a:ext cx="8991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600"/>
              <a:t>2. Xây dựng nền dân chủ xã hội chủ nghĩa ở Việt Nam</a:t>
            </a:r>
            <a:endParaRPr lang="vi-VN" altLang="vi-VN" sz="2600"/>
          </a:p>
        </p:txBody>
      </p:sp>
      <p:sp>
        <p:nvSpPr>
          <p:cNvPr id="27650" name="TextBox 3">
            <a:extLst>
              <a:ext uri="{FF2B5EF4-FFF2-40B4-BE49-F238E27FC236}">
                <a16:creationId xmlns:a16="http://schemas.microsoft.com/office/drawing/2014/main" id="{BF4D9476-36E5-4D62-84DE-4997EB6344C7}"/>
              </a:ext>
            </a:extLst>
          </p:cNvPr>
          <p:cNvSpPr txBox="1">
            <a:spLocks noChangeArrowheads="1"/>
          </p:cNvSpPr>
          <p:nvPr/>
        </p:nvSpPr>
        <p:spPr bwMode="auto">
          <a:xfrm>
            <a:off x="1676400" y="63501"/>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vi-VN" altLang="vi-VN" sz="2800">
                <a:solidFill>
                  <a:srgbClr val="FF0000"/>
                </a:solidFill>
              </a:rPr>
              <a:t>Bài 10: NỀN DÂN CHỦ XÃ HỘI CHỦ NGHĨA</a:t>
            </a:r>
          </a:p>
        </p:txBody>
      </p:sp>
      <p:sp>
        <p:nvSpPr>
          <p:cNvPr id="8" name="TextBox 1">
            <a:extLst>
              <a:ext uri="{FF2B5EF4-FFF2-40B4-BE49-F238E27FC236}">
                <a16:creationId xmlns:a16="http://schemas.microsoft.com/office/drawing/2014/main" id="{D50204FE-BAB0-4E92-ACC6-7F0DA87EA882}"/>
              </a:ext>
            </a:extLst>
          </p:cNvPr>
          <p:cNvSpPr txBox="1">
            <a:spLocks noChangeArrowheads="1"/>
          </p:cNvSpPr>
          <p:nvPr/>
        </p:nvSpPr>
        <p:spPr bwMode="auto">
          <a:xfrm>
            <a:off x="1828800" y="1219201"/>
            <a:ext cx="899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400"/>
              <a:t>d. Nội dung của dân chủ trên lĩnh vực xã hội</a:t>
            </a:r>
            <a:endParaRPr lang="vi-VN" altLang="vi-VN" sz="2400"/>
          </a:p>
        </p:txBody>
      </p:sp>
      <p:sp>
        <p:nvSpPr>
          <p:cNvPr id="23557" name="TextBox 5">
            <a:extLst>
              <a:ext uri="{FF2B5EF4-FFF2-40B4-BE49-F238E27FC236}">
                <a16:creationId xmlns:a16="http://schemas.microsoft.com/office/drawing/2014/main" id="{E47F4A21-952F-4A0D-92C7-336CFE0A4D36}"/>
              </a:ext>
            </a:extLst>
          </p:cNvPr>
          <p:cNvSpPr txBox="1">
            <a:spLocks noChangeArrowheads="1"/>
          </p:cNvSpPr>
          <p:nvPr/>
        </p:nvSpPr>
        <p:spPr bwMode="auto">
          <a:xfrm>
            <a:off x="2895600" y="1828800"/>
            <a:ext cx="6629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vi-VN" altLang="vi-VN" sz="2800">
                <a:solidFill>
                  <a:srgbClr val="00B0F0"/>
                </a:solidFill>
              </a:rPr>
              <a:t>Trong lĩnh vực xã hội công dân có những quyền dân chủ nào?</a:t>
            </a:r>
          </a:p>
        </p:txBody>
      </p:sp>
      <p:sp>
        <p:nvSpPr>
          <p:cNvPr id="23558" name="Rectangle 1">
            <a:extLst>
              <a:ext uri="{FF2B5EF4-FFF2-40B4-BE49-F238E27FC236}">
                <a16:creationId xmlns:a16="http://schemas.microsoft.com/office/drawing/2014/main" id="{7D8B8049-27D7-48E0-857A-34ED882D4507}"/>
              </a:ext>
            </a:extLst>
          </p:cNvPr>
          <p:cNvSpPr>
            <a:spLocks noChangeArrowheads="1"/>
          </p:cNvSpPr>
          <p:nvPr/>
        </p:nvSpPr>
        <p:spPr bwMode="auto">
          <a:xfrm>
            <a:off x="1143000" y="2819400"/>
            <a:ext cx="8534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a:defRPr b="1">
                <a:solidFill>
                  <a:schemeClr val="tx1"/>
                </a:solidFill>
                <a:latin typeface="Arial" panose="020B0604020202020204" pitchFamily="34" charset="0"/>
              </a:defRPr>
            </a:lvl3pPr>
            <a:lvl4pPr>
              <a:defRPr b="1">
                <a:solidFill>
                  <a:schemeClr val="tx1"/>
                </a:solidFill>
                <a:latin typeface="Arial" panose="020B0604020202020204" pitchFamily="34" charset="0"/>
              </a:defRPr>
            </a:lvl4pPr>
            <a:lvl5pPr>
              <a:defRPr b="1">
                <a:solidFill>
                  <a:schemeClr val="tx1"/>
                </a:solidFill>
                <a:latin typeface="Arial" panose="020B0604020202020204" pitchFamily="34" charset="0"/>
              </a:defRPr>
            </a:lvl5pPr>
            <a:lvl6pPr fontAlgn="base">
              <a:spcBef>
                <a:spcPct val="0"/>
              </a:spcBef>
              <a:spcAft>
                <a:spcPct val="0"/>
              </a:spcAft>
              <a:defRPr b="1">
                <a:solidFill>
                  <a:schemeClr val="tx1"/>
                </a:solidFill>
                <a:latin typeface="Arial" panose="020B0604020202020204" pitchFamily="34" charset="0"/>
              </a:defRPr>
            </a:lvl6pPr>
            <a:lvl7pPr fontAlgn="base">
              <a:spcBef>
                <a:spcPct val="0"/>
              </a:spcBef>
              <a:spcAft>
                <a:spcPct val="0"/>
              </a:spcAft>
              <a:defRPr b="1">
                <a:solidFill>
                  <a:schemeClr val="tx1"/>
                </a:solidFill>
                <a:latin typeface="Arial" panose="020B0604020202020204" pitchFamily="34" charset="0"/>
              </a:defRPr>
            </a:lvl7pPr>
            <a:lvl8pPr fontAlgn="base">
              <a:spcBef>
                <a:spcPct val="0"/>
              </a:spcBef>
              <a:spcAft>
                <a:spcPct val="0"/>
              </a:spcAft>
              <a:defRPr b="1">
                <a:solidFill>
                  <a:schemeClr val="tx1"/>
                </a:solidFill>
                <a:latin typeface="Arial" panose="020B0604020202020204" pitchFamily="34" charset="0"/>
              </a:defRPr>
            </a:lvl8pPr>
            <a:lvl9pPr fontAlgn="base">
              <a:spcBef>
                <a:spcPct val="0"/>
              </a:spcBef>
              <a:spcAft>
                <a:spcPct val="0"/>
              </a:spcAft>
              <a:defRPr b="1">
                <a:solidFill>
                  <a:schemeClr val="tx1"/>
                </a:solidFill>
                <a:latin typeface="Arial" panose="020B0604020202020204" pitchFamily="34" charset="0"/>
              </a:defRPr>
            </a:lvl9pPr>
          </a:lstStyle>
          <a:p>
            <a:pPr lvl="2" algn="ctr" eaLnBrk="0" hangingPunct="0">
              <a:buClr>
                <a:srgbClr val="3366FF"/>
              </a:buClr>
              <a:buSzPct val="110000"/>
              <a:buFont typeface="Wingdings" panose="05000000000000000000" pitchFamily="2" charset="2"/>
              <a:buChar char="v"/>
            </a:pPr>
            <a:r>
              <a:rPr lang="en-US" altLang="vi-VN" sz="2800">
                <a:solidFill>
                  <a:srgbClr val="002060"/>
                </a:solidFill>
                <a:latin typeface="Times New Roman" panose="02020603050405020304" pitchFamily="18" charset="0"/>
              </a:rPr>
              <a:t>Quyền lao động;</a:t>
            </a:r>
          </a:p>
          <a:p>
            <a:pPr lvl="2" algn="ctr" eaLnBrk="0" hangingPunct="0">
              <a:buClr>
                <a:srgbClr val="3366FF"/>
              </a:buClr>
              <a:buSzPct val="110000"/>
              <a:buFont typeface="Wingdings" panose="05000000000000000000" pitchFamily="2" charset="2"/>
              <a:buChar char="v"/>
            </a:pPr>
            <a:r>
              <a:rPr lang="en-US" altLang="vi-VN" sz="2800">
                <a:solidFill>
                  <a:srgbClr val="002060"/>
                </a:solidFill>
                <a:latin typeface="Times New Roman" panose="02020603050405020304" pitchFamily="18" charset="0"/>
              </a:rPr>
              <a:t>Quyền bình đẳng nam nữ;</a:t>
            </a:r>
          </a:p>
          <a:p>
            <a:pPr lvl="2" algn="ctr" eaLnBrk="0" hangingPunct="0">
              <a:buClr>
                <a:srgbClr val="3366FF"/>
              </a:buClr>
              <a:buSzPct val="110000"/>
              <a:buFont typeface="Wingdings" panose="05000000000000000000" pitchFamily="2" charset="2"/>
              <a:buChar char="v"/>
            </a:pPr>
            <a:r>
              <a:rPr lang="en-US" altLang="vi-VN" sz="2800">
                <a:solidFill>
                  <a:srgbClr val="002060"/>
                </a:solidFill>
                <a:latin typeface="Times New Roman" panose="02020603050405020304" pitchFamily="18" charset="0"/>
              </a:rPr>
              <a:t>Quyền được hưởng an toàn xã hội và bảo hiểm xã hội;</a:t>
            </a:r>
          </a:p>
          <a:p>
            <a:pPr lvl="2" algn="ctr" eaLnBrk="0" hangingPunct="0">
              <a:buClr>
                <a:srgbClr val="3366FF"/>
              </a:buClr>
              <a:buSzPct val="110000"/>
              <a:buFont typeface="Wingdings" panose="05000000000000000000" pitchFamily="2" charset="2"/>
              <a:buChar char="v"/>
            </a:pPr>
            <a:r>
              <a:rPr lang="en-US" altLang="vi-VN" sz="2800">
                <a:solidFill>
                  <a:srgbClr val="002060"/>
                </a:solidFill>
                <a:latin typeface="Times New Roman" panose="02020603050405020304" pitchFamily="18" charset="0"/>
              </a:rPr>
              <a:t>Quyền được hưởng chế độ </a:t>
            </a:r>
          </a:p>
          <a:p>
            <a:pPr lvl="2" algn="ctr" eaLnBrk="0" hangingPunct="0">
              <a:buClr>
                <a:srgbClr val="3366FF"/>
              </a:buClr>
              <a:buSzPct val="110000"/>
            </a:pPr>
            <a:r>
              <a:rPr lang="en-US" altLang="vi-VN" sz="2800">
                <a:solidFill>
                  <a:srgbClr val="002060"/>
                </a:solidFill>
                <a:latin typeface="Times New Roman" panose="02020603050405020304" pitchFamily="18" charset="0"/>
              </a:rPr>
              <a:t>bảo vệ sức khỏe;</a:t>
            </a:r>
          </a:p>
          <a:p>
            <a:pPr lvl="2" algn="ctr" eaLnBrk="0" hangingPunct="0">
              <a:buClr>
                <a:srgbClr val="3366FF"/>
              </a:buClr>
              <a:buSzPct val="110000"/>
              <a:buFont typeface="Wingdings" panose="05000000000000000000" pitchFamily="2" charset="2"/>
              <a:buChar char="v"/>
            </a:pPr>
            <a:r>
              <a:rPr lang="en-US" altLang="vi-VN" sz="2800">
                <a:solidFill>
                  <a:srgbClr val="002060"/>
                </a:solidFill>
                <a:latin typeface="Times New Roman" panose="02020603050405020304" pitchFamily="18" charset="0"/>
              </a:rPr>
              <a:t>Quyền được đảm bảo về mặt </a:t>
            </a:r>
          </a:p>
          <a:p>
            <a:pPr lvl="2" algn="ctr" eaLnBrk="0" hangingPunct="0">
              <a:buClr>
                <a:srgbClr val="3366FF"/>
              </a:buClr>
              <a:buSzPct val="110000"/>
            </a:pPr>
            <a:r>
              <a:rPr lang="en-US" altLang="vi-VN" sz="2800">
                <a:solidFill>
                  <a:srgbClr val="002060"/>
                </a:solidFill>
                <a:latin typeface="Times New Roman" panose="02020603050405020304" pitchFamily="18" charset="0"/>
              </a:rPr>
              <a:t>vật chất và tinh thần khi </a:t>
            </a:r>
          </a:p>
          <a:p>
            <a:pPr lvl="2" algn="ctr" eaLnBrk="0" hangingPunct="0">
              <a:buClr>
                <a:srgbClr val="3366FF"/>
              </a:buClr>
              <a:buSzPct val="110000"/>
            </a:pPr>
            <a:r>
              <a:rPr lang="en-US" altLang="vi-VN" sz="2800">
                <a:solidFill>
                  <a:srgbClr val="002060"/>
                </a:solidFill>
                <a:latin typeface="Times New Roman" panose="02020603050405020304" pitchFamily="18" charset="0"/>
              </a:rPr>
              <a:t>không còn khả năng lao động;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557"/>
                                        </p:tgtEl>
                                        <p:attrNameLst>
                                          <p:attrName>style.visibility</p:attrName>
                                        </p:attrNameLst>
                                      </p:cBhvr>
                                      <p:to>
                                        <p:strVal val="visible"/>
                                      </p:to>
                                    </p:set>
                                    <p:animEffect transition="in" filter="barn(inVertical)">
                                      <p:cBhvr>
                                        <p:cTn id="12" dur="500"/>
                                        <p:tgtEl>
                                          <p:spTgt spid="235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3558">
                                            <p:txEl>
                                              <p:pRg st="0" end="0"/>
                                            </p:txEl>
                                          </p:spTgt>
                                        </p:tgtEl>
                                        <p:attrNameLst>
                                          <p:attrName>style.visibility</p:attrName>
                                        </p:attrNameLst>
                                      </p:cBhvr>
                                      <p:to>
                                        <p:strVal val="visible"/>
                                      </p:to>
                                    </p:set>
                                    <p:animEffect transition="in" filter="barn(inVertical)">
                                      <p:cBhvr>
                                        <p:cTn id="17" dur="500"/>
                                        <p:tgtEl>
                                          <p:spTgt spid="2355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23558">
                                            <p:txEl>
                                              <p:pRg st="1" end="1"/>
                                            </p:txEl>
                                          </p:spTgt>
                                        </p:tgtEl>
                                        <p:attrNameLst>
                                          <p:attrName>style.visibility</p:attrName>
                                        </p:attrNameLst>
                                      </p:cBhvr>
                                      <p:to>
                                        <p:strVal val="visible"/>
                                      </p:to>
                                    </p:set>
                                    <p:animEffect transition="in" filter="barn(inVertical)">
                                      <p:cBhvr>
                                        <p:cTn id="22" dur="500"/>
                                        <p:tgtEl>
                                          <p:spTgt spid="23558">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23558">
                                            <p:txEl>
                                              <p:pRg st="2" end="2"/>
                                            </p:txEl>
                                          </p:spTgt>
                                        </p:tgtEl>
                                        <p:attrNameLst>
                                          <p:attrName>style.visibility</p:attrName>
                                        </p:attrNameLst>
                                      </p:cBhvr>
                                      <p:to>
                                        <p:strVal val="visible"/>
                                      </p:to>
                                    </p:set>
                                    <p:animEffect transition="in" filter="barn(inVertical)">
                                      <p:cBhvr>
                                        <p:cTn id="27" dur="500"/>
                                        <p:tgtEl>
                                          <p:spTgt spid="23558">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23558">
                                            <p:txEl>
                                              <p:pRg st="3" end="3"/>
                                            </p:txEl>
                                          </p:spTgt>
                                        </p:tgtEl>
                                        <p:attrNameLst>
                                          <p:attrName>style.visibility</p:attrName>
                                        </p:attrNameLst>
                                      </p:cBhvr>
                                      <p:to>
                                        <p:strVal val="visible"/>
                                      </p:to>
                                    </p:set>
                                    <p:animEffect transition="in" filter="barn(inVertical)">
                                      <p:cBhvr>
                                        <p:cTn id="32" dur="500"/>
                                        <p:tgtEl>
                                          <p:spTgt spid="23558">
                                            <p:txEl>
                                              <p:pRg st="3" end="3"/>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23558">
                                            <p:txEl>
                                              <p:pRg st="4" end="4"/>
                                            </p:txEl>
                                          </p:spTgt>
                                        </p:tgtEl>
                                        <p:attrNameLst>
                                          <p:attrName>style.visibility</p:attrName>
                                        </p:attrNameLst>
                                      </p:cBhvr>
                                      <p:to>
                                        <p:strVal val="visible"/>
                                      </p:to>
                                    </p:set>
                                    <p:animEffect transition="in" filter="barn(inVertical)">
                                      <p:cBhvr>
                                        <p:cTn id="35" dur="500"/>
                                        <p:tgtEl>
                                          <p:spTgt spid="23558">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nodeType="clickEffect">
                                  <p:stCondLst>
                                    <p:cond delay="0"/>
                                  </p:stCondLst>
                                  <p:childTnLst>
                                    <p:set>
                                      <p:cBhvr>
                                        <p:cTn id="39" dur="1" fill="hold">
                                          <p:stCondLst>
                                            <p:cond delay="0"/>
                                          </p:stCondLst>
                                        </p:cTn>
                                        <p:tgtEl>
                                          <p:spTgt spid="23558">
                                            <p:txEl>
                                              <p:pRg st="5" end="5"/>
                                            </p:txEl>
                                          </p:spTgt>
                                        </p:tgtEl>
                                        <p:attrNameLst>
                                          <p:attrName>style.visibility</p:attrName>
                                        </p:attrNameLst>
                                      </p:cBhvr>
                                      <p:to>
                                        <p:strVal val="visible"/>
                                      </p:to>
                                    </p:set>
                                    <p:animEffect transition="in" filter="barn(inVertical)">
                                      <p:cBhvr>
                                        <p:cTn id="40" dur="500"/>
                                        <p:tgtEl>
                                          <p:spTgt spid="23558">
                                            <p:txEl>
                                              <p:pRg st="5" end="5"/>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3558">
                                            <p:txEl>
                                              <p:pRg st="6" end="6"/>
                                            </p:txEl>
                                          </p:spTgt>
                                        </p:tgtEl>
                                        <p:attrNameLst>
                                          <p:attrName>style.visibility</p:attrName>
                                        </p:attrNameLst>
                                      </p:cBhvr>
                                      <p:to>
                                        <p:strVal val="visible"/>
                                      </p:to>
                                    </p:set>
                                    <p:animEffect transition="in" filter="barn(inVertical)">
                                      <p:cBhvr>
                                        <p:cTn id="43" dur="500"/>
                                        <p:tgtEl>
                                          <p:spTgt spid="23558">
                                            <p:txEl>
                                              <p:pRg st="6" end="6"/>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23558">
                                            <p:txEl>
                                              <p:pRg st="7" end="7"/>
                                            </p:txEl>
                                          </p:spTgt>
                                        </p:tgtEl>
                                        <p:attrNameLst>
                                          <p:attrName>style.visibility</p:attrName>
                                        </p:attrNameLst>
                                      </p:cBhvr>
                                      <p:to>
                                        <p:strVal val="visible"/>
                                      </p:to>
                                    </p:set>
                                    <p:animEffect transition="in" filter="barn(inVertical)">
                                      <p:cBhvr>
                                        <p:cTn id="46" dur="500"/>
                                        <p:tgtEl>
                                          <p:spTgt spid="235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55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
            <a:extLst>
              <a:ext uri="{FF2B5EF4-FFF2-40B4-BE49-F238E27FC236}">
                <a16:creationId xmlns:a16="http://schemas.microsoft.com/office/drawing/2014/main" id="{3C81EEB7-6FB1-4081-BE81-36F419F911C9}"/>
              </a:ext>
            </a:extLst>
          </p:cNvPr>
          <p:cNvSpPr txBox="1">
            <a:spLocks noChangeArrowheads="1"/>
          </p:cNvSpPr>
          <p:nvPr/>
        </p:nvSpPr>
        <p:spPr bwMode="auto">
          <a:xfrm>
            <a:off x="1676400" y="685801"/>
            <a:ext cx="8991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600"/>
              <a:t>2. Xây dựng nền dân chủ xã hội chủ nghĩa ở Việt Nam</a:t>
            </a:r>
            <a:endParaRPr lang="vi-VN" altLang="vi-VN" sz="2600"/>
          </a:p>
        </p:txBody>
      </p:sp>
      <p:sp>
        <p:nvSpPr>
          <p:cNvPr id="28674" name="TextBox 3">
            <a:extLst>
              <a:ext uri="{FF2B5EF4-FFF2-40B4-BE49-F238E27FC236}">
                <a16:creationId xmlns:a16="http://schemas.microsoft.com/office/drawing/2014/main" id="{06A385C0-2DCB-4F7C-9FC5-9CE1964AC273}"/>
              </a:ext>
            </a:extLst>
          </p:cNvPr>
          <p:cNvSpPr txBox="1">
            <a:spLocks noChangeArrowheads="1"/>
          </p:cNvSpPr>
          <p:nvPr/>
        </p:nvSpPr>
        <p:spPr bwMode="auto">
          <a:xfrm>
            <a:off x="1676400" y="63501"/>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vi-VN" altLang="vi-VN" sz="2800">
                <a:solidFill>
                  <a:srgbClr val="FF0000"/>
                </a:solidFill>
              </a:rPr>
              <a:t>Bài 10: NỀN DÂN CHỦ XÃ HỘI CHỦ NGHĨA</a:t>
            </a:r>
          </a:p>
        </p:txBody>
      </p:sp>
      <p:sp>
        <p:nvSpPr>
          <p:cNvPr id="28675" name="TextBox 1">
            <a:extLst>
              <a:ext uri="{FF2B5EF4-FFF2-40B4-BE49-F238E27FC236}">
                <a16:creationId xmlns:a16="http://schemas.microsoft.com/office/drawing/2014/main" id="{9E5736AA-59D8-4B32-9B0D-DCC8C6248430}"/>
              </a:ext>
            </a:extLst>
          </p:cNvPr>
          <p:cNvSpPr txBox="1">
            <a:spLocks noChangeArrowheads="1"/>
          </p:cNvSpPr>
          <p:nvPr/>
        </p:nvSpPr>
        <p:spPr bwMode="auto">
          <a:xfrm>
            <a:off x="1828800" y="1219201"/>
            <a:ext cx="899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400"/>
              <a:t>d. Nội dung của dân chủ trên lĩnh vực xã hội</a:t>
            </a:r>
            <a:endParaRPr lang="vi-VN" altLang="vi-VN" sz="2400"/>
          </a:p>
        </p:txBody>
      </p:sp>
      <p:sp>
        <p:nvSpPr>
          <p:cNvPr id="24581" name="Rectangle 3">
            <a:extLst>
              <a:ext uri="{FF2B5EF4-FFF2-40B4-BE49-F238E27FC236}">
                <a16:creationId xmlns:a16="http://schemas.microsoft.com/office/drawing/2014/main" id="{9713DC94-4D79-46A9-9021-83BE322E0B5A}"/>
              </a:ext>
            </a:extLst>
          </p:cNvPr>
          <p:cNvSpPr txBox="1"/>
          <p:nvPr/>
        </p:nvSpPr>
        <p:spPr>
          <a:xfrm>
            <a:off x="1600200" y="1762126"/>
            <a:ext cx="9144000" cy="3927475"/>
          </a:xfrm>
          <a:prstGeom prst="rect">
            <a:avLst/>
          </a:prstGeom>
          <a:noFill/>
          <a:ln w="9525">
            <a:noFill/>
          </a:ln>
        </p:spPr>
        <p:txBody>
          <a:bodyPr/>
          <a:lstStyle>
            <a:lvl1pPr marL="342900" indent="-342900" algn="r" rtl="1"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mn-ea"/>
                <a:cs typeface="+mn-cs"/>
              </a:defRPr>
            </a:lvl5pPr>
          </a:lstStyle>
          <a:p>
            <a:pPr marL="914400" lvl="2" indent="0" algn="l">
              <a:buClr>
                <a:srgbClr val="3366FF"/>
              </a:buClr>
              <a:buSzPct val="110000"/>
              <a:buNone/>
            </a:pPr>
            <a:r>
              <a:rPr lang="vi-VN" altLang="en-US" noProof="1">
                <a:latin typeface="Times New Roman" panose="02020603050405020304" pitchFamily="18" charset="0"/>
              </a:rPr>
              <a:t> - </a:t>
            </a:r>
            <a:r>
              <a:rPr lang="en-US" altLang="vi-VN" noProof="1">
                <a:latin typeface="Times New Roman" panose="02020603050405020304" pitchFamily="18" charset="0"/>
              </a:rPr>
              <a:t>Quyền bình đẳng về nghĩa vụ và quyền lợi, về cống hiến và hưởng thụ của các thành viên trong xã hội.</a:t>
            </a:r>
          </a:p>
          <a:p>
            <a:pPr marL="914400" lvl="2" indent="0" algn="l">
              <a:buClr>
                <a:srgbClr val="3366FF"/>
              </a:buClr>
              <a:buSzPct val="110000"/>
              <a:buNone/>
            </a:pPr>
            <a:r>
              <a:rPr lang="en-US" altLang="vi-VN" noProof="1">
                <a:latin typeface="Times New Roman" panose="02020603050405020304" pitchFamily="18" charset="0"/>
              </a:rPr>
              <a:t> </a:t>
            </a:r>
            <a:r>
              <a:rPr lang="vi-VN" altLang="en-US" noProof="1">
                <a:latin typeface="Times New Roman" panose="02020603050405020304" pitchFamily="18" charset="0"/>
              </a:rPr>
              <a:t>- </a:t>
            </a:r>
            <a:r>
              <a:rPr lang="en-US" altLang="vi-VN" noProof="1">
                <a:latin typeface="Times New Roman" panose="02020603050405020304" pitchFamily="18" charset="0"/>
              </a:rPr>
              <a:t>Bên cạnh đó, công dân cũng có nghĩa vụ tham gia vào các phong trào xã hội ở địa phương,cơ quan, trường học…</a:t>
            </a:r>
          </a:p>
          <a:p>
            <a:pPr marL="0" indent="0" algn="l">
              <a:buNone/>
            </a:pPr>
            <a:r>
              <a:rPr lang="en-US" altLang="vi-VN" sz="2400" noProof="1">
                <a:latin typeface="Times New Roman" panose="02020603050405020304" pitchFamily="18" charset="0"/>
              </a:rPr>
              <a:t>    </a:t>
            </a:r>
          </a:p>
          <a:p>
            <a:pPr algn="l"/>
            <a:endParaRPr lang="en-US" altLang="vi-VN" sz="2400" noProof="1"/>
          </a:p>
        </p:txBody>
      </p:sp>
      <p:grpSp>
        <p:nvGrpSpPr>
          <p:cNvPr id="9" name="Group 4">
            <a:extLst>
              <a:ext uri="{FF2B5EF4-FFF2-40B4-BE49-F238E27FC236}">
                <a16:creationId xmlns:a16="http://schemas.microsoft.com/office/drawing/2014/main" id="{69374853-E5D3-4E9B-B56B-C92165FADC15}"/>
              </a:ext>
            </a:extLst>
          </p:cNvPr>
          <p:cNvGrpSpPr>
            <a:grpSpLocks/>
          </p:cNvGrpSpPr>
          <p:nvPr/>
        </p:nvGrpSpPr>
        <p:grpSpPr bwMode="auto">
          <a:xfrm>
            <a:off x="1524000" y="3794126"/>
            <a:ext cx="3581400" cy="2606675"/>
            <a:chOff x="0" y="144"/>
            <a:chExt cx="2628" cy="2016"/>
          </a:xfrm>
        </p:grpSpPr>
        <p:pic>
          <p:nvPicPr>
            <p:cNvPr id="28678" name="Picture 5" descr="050110-Tac-nghiep-bao-chi">
              <a:extLst>
                <a:ext uri="{FF2B5EF4-FFF2-40B4-BE49-F238E27FC236}">
                  <a16:creationId xmlns:a16="http://schemas.microsoft.com/office/drawing/2014/main" id="{9FED4418-57CA-437C-A8FE-6813EC8A88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144"/>
              <a:ext cx="2532" cy="1536"/>
            </a:xfrm>
            <a:prstGeom prst="rect">
              <a:avLst/>
            </a:prstGeom>
            <a:noFill/>
            <a:ln w="57150">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28679" name="AutoShape 6">
              <a:extLst>
                <a:ext uri="{FF2B5EF4-FFF2-40B4-BE49-F238E27FC236}">
                  <a16:creationId xmlns:a16="http://schemas.microsoft.com/office/drawing/2014/main" id="{5FDA2A28-122B-418E-B27D-C9331B58DE2C}"/>
                </a:ext>
              </a:extLst>
            </p:cNvPr>
            <p:cNvSpPr>
              <a:spLocks noChangeArrowheads="1"/>
            </p:cNvSpPr>
            <p:nvPr/>
          </p:nvSpPr>
          <p:spPr bwMode="auto">
            <a:xfrm>
              <a:off x="0" y="1776"/>
              <a:ext cx="2448" cy="384"/>
            </a:xfrm>
            <a:prstGeom prst="irregularSeal1">
              <a:avLst/>
            </a:prstGeom>
            <a:solidFill>
              <a:srgbClr val="FFFFCC"/>
            </a:solidFill>
            <a:ln w="9525">
              <a:solidFill>
                <a:schemeClr val="tx1"/>
              </a:solidFill>
              <a:miter lim="800000"/>
              <a:headEnd/>
              <a:tailEnd/>
            </a:ln>
          </p:spPr>
          <p:txBody>
            <a:bodyPr wrap="none" anchor="ctr"/>
            <a:lstStyle/>
            <a:p>
              <a:pPr algn="ctr" eaLnBrk="0" hangingPunct="0"/>
              <a:r>
                <a:rPr lang="en-US" altLang="vi-VN" sz="2000">
                  <a:solidFill>
                    <a:srgbClr val="FF0000"/>
                  </a:solidFill>
                  <a:latin typeface="VNI-Times"/>
                </a:rPr>
                <a:t>Báo chí</a:t>
              </a:r>
            </a:p>
          </p:txBody>
        </p:sp>
      </p:grpSp>
      <p:pic>
        <p:nvPicPr>
          <p:cNvPr id="12" name="Picture 7" descr="tt_dic18">
            <a:extLst>
              <a:ext uri="{FF2B5EF4-FFF2-40B4-BE49-F238E27FC236}">
                <a16:creationId xmlns:a16="http://schemas.microsoft.com/office/drawing/2014/main" id="{57E59C27-D50B-4DEF-88BE-A8ECF2A84E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1" y="3794125"/>
            <a:ext cx="4505325"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8">
            <a:extLst>
              <a:ext uri="{FF2B5EF4-FFF2-40B4-BE49-F238E27FC236}">
                <a16:creationId xmlns:a16="http://schemas.microsoft.com/office/drawing/2014/main" id="{953763D1-5551-4A4F-8243-F40C036983AB}"/>
              </a:ext>
            </a:extLst>
          </p:cNvPr>
          <p:cNvSpPr>
            <a:spLocks noChangeArrowheads="1"/>
          </p:cNvSpPr>
          <p:nvPr/>
        </p:nvSpPr>
        <p:spPr bwMode="auto">
          <a:xfrm>
            <a:off x="6602414" y="5534026"/>
            <a:ext cx="4059237" cy="1281113"/>
          </a:xfrm>
          <a:prstGeom prst="irregularSeal2">
            <a:avLst/>
          </a:prstGeom>
          <a:solidFill>
            <a:srgbClr val="FFFF66"/>
          </a:solidFill>
          <a:ln w="9525">
            <a:solidFill>
              <a:schemeClr val="tx1"/>
            </a:solidFill>
            <a:miter lim="800000"/>
            <a:headEnd/>
            <a:tailEnd/>
          </a:ln>
        </p:spPr>
        <p:txBody>
          <a:bodyPr wrap="none" anchor="ctr"/>
          <a:lstStyle/>
          <a:p>
            <a:pPr algn="ctr" eaLnBrk="0" hangingPunct="0"/>
            <a:r>
              <a:rPr lang="en-US" altLang="vi-VN" sz="2000">
                <a:latin typeface="VNI-Times"/>
              </a:rPr>
              <a:t>Học tập, nghiên cứu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4581">
                                            <p:txEl>
                                              <p:charRg st="0" end="121"/>
                                            </p:txEl>
                                          </p:spTgt>
                                        </p:tgtEl>
                                        <p:attrNameLst>
                                          <p:attrName>style.visibility</p:attrName>
                                        </p:attrNameLst>
                                      </p:cBhvr>
                                      <p:to>
                                        <p:strVal val="visible"/>
                                      </p:to>
                                    </p:set>
                                    <p:animEffect transition="in" filter="barn(inVertical)">
                                      <p:cBhvr>
                                        <p:cTn id="7" dur="500"/>
                                        <p:tgtEl>
                                          <p:spTgt spid="24581">
                                            <p:txEl>
                                              <p:charRg st="0" end="12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4581">
                                            <p:txEl>
                                              <p:pRg st="1" end="1"/>
                                            </p:txEl>
                                          </p:spTgt>
                                        </p:tgtEl>
                                        <p:attrNameLst>
                                          <p:attrName>style.visibility</p:attrName>
                                        </p:attrNameLst>
                                      </p:cBhvr>
                                      <p:to>
                                        <p:strVal val="visible"/>
                                      </p:to>
                                    </p:set>
                                    <p:animEffect transition="in" filter="box(in)">
                                      <p:cBhvr>
                                        <p:cTn id="12" dur="2000"/>
                                        <p:tgtEl>
                                          <p:spTgt spid="2458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par>
                                <p:cTn id="18" presetID="5" presetClass="entr" presetSubtype="1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heckerboard(across)">
                                      <p:cBhvr>
                                        <p:cTn id="20" dur="500"/>
                                        <p:tgtEl>
                                          <p:spTgt spid="12"/>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heckerboard(across)">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1">
            <a:extLst>
              <a:ext uri="{FF2B5EF4-FFF2-40B4-BE49-F238E27FC236}">
                <a16:creationId xmlns:a16="http://schemas.microsoft.com/office/drawing/2014/main" id="{745FE6C4-AAB3-424E-BC29-73AC3FFDB8B1}"/>
              </a:ext>
            </a:extLst>
          </p:cNvPr>
          <p:cNvSpPr txBox="1">
            <a:spLocks noChangeArrowheads="1"/>
          </p:cNvSpPr>
          <p:nvPr/>
        </p:nvSpPr>
        <p:spPr bwMode="auto">
          <a:xfrm>
            <a:off x="1676400" y="685801"/>
            <a:ext cx="8991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600"/>
              <a:t>2. Xây dựng nền dân chủ xã hội chủ nghĩa ở Việt Nam</a:t>
            </a:r>
            <a:endParaRPr lang="vi-VN" altLang="vi-VN" sz="2600"/>
          </a:p>
        </p:txBody>
      </p:sp>
      <p:sp>
        <p:nvSpPr>
          <p:cNvPr id="29698" name="TextBox 3">
            <a:extLst>
              <a:ext uri="{FF2B5EF4-FFF2-40B4-BE49-F238E27FC236}">
                <a16:creationId xmlns:a16="http://schemas.microsoft.com/office/drawing/2014/main" id="{7C5C7EE3-8D83-435A-8C31-33193AC52B27}"/>
              </a:ext>
            </a:extLst>
          </p:cNvPr>
          <p:cNvSpPr txBox="1">
            <a:spLocks noChangeArrowheads="1"/>
          </p:cNvSpPr>
          <p:nvPr/>
        </p:nvSpPr>
        <p:spPr bwMode="auto">
          <a:xfrm>
            <a:off x="1676400" y="63501"/>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vi-VN" altLang="vi-VN" sz="2800">
                <a:solidFill>
                  <a:srgbClr val="FF0000"/>
                </a:solidFill>
              </a:rPr>
              <a:t>Bài 10: NỀN DÂN CHỦ XÃ HỘI CHỦ NGHĨA</a:t>
            </a:r>
          </a:p>
        </p:txBody>
      </p:sp>
      <p:sp>
        <p:nvSpPr>
          <p:cNvPr id="29699" name="TextBox 1">
            <a:extLst>
              <a:ext uri="{FF2B5EF4-FFF2-40B4-BE49-F238E27FC236}">
                <a16:creationId xmlns:a16="http://schemas.microsoft.com/office/drawing/2014/main" id="{8B902373-D3FB-45D5-A2E9-223254A7CD8F}"/>
              </a:ext>
            </a:extLst>
          </p:cNvPr>
          <p:cNvSpPr txBox="1">
            <a:spLocks noChangeArrowheads="1"/>
          </p:cNvSpPr>
          <p:nvPr/>
        </p:nvSpPr>
        <p:spPr bwMode="auto">
          <a:xfrm>
            <a:off x="1828800" y="1219201"/>
            <a:ext cx="899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400"/>
              <a:t>d. Nội dung của dân chủ trên lĩnh vực xã hội</a:t>
            </a:r>
            <a:endParaRPr lang="vi-VN" altLang="vi-VN" sz="2400"/>
          </a:p>
        </p:txBody>
      </p:sp>
      <p:pic>
        <p:nvPicPr>
          <p:cNvPr id="15" name="Picture 2" descr="images826277_NghiencuuH5N1-7dssua">
            <a:extLst>
              <a:ext uri="{FF2B5EF4-FFF2-40B4-BE49-F238E27FC236}">
                <a16:creationId xmlns:a16="http://schemas.microsoft.com/office/drawing/2014/main" id="{F64B49D8-B164-4A1D-A84D-E08A276291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476" y="3886200"/>
            <a:ext cx="38131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nghiencuu">
            <a:extLst>
              <a:ext uri="{FF2B5EF4-FFF2-40B4-BE49-F238E27FC236}">
                <a16:creationId xmlns:a16="http://schemas.microsoft.com/office/drawing/2014/main" id="{E325654E-0D76-422B-B5C1-931CD11431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1798638"/>
            <a:ext cx="4114800" cy="494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Anh%202%20Nghien%20cuu%20tai%20cac%20dai%20hoc%20HoaKy">
            <a:extLst>
              <a:ext uri="{FF2B5EF4-FFF2-40B4-BE49-F238E27FC236}">
                <a16:creationId xmlns:a16="http://schemas.microsoft.com/office/drawing/2014/main" id="{6A445CB7-2287-4D7A-8F56-EE579FCB65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5476" y="1798638"/>
            <a:ext cx="3813175"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0-#ppt_w/2"/>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0-#ppt_w/2"/>
                                          </p:val>
                                        </p:tav>
                                        <p:tav tm="100000">
                                          <p:val>
                                            <p:strVal val="#ppt_x"/>
                                          </p:val>
                                        </p:tav>
                                      </p:tavLst>
                                    </p:anim>
                                    <p:anim calcmode="lin" valueType="num">
                                      <p:cBhvr>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D865FB6D-98E9-49E7-A052-15C8FC6C8424}"/>
              </a:ext>
            </a:extLst>
          </p:cNvPr>
          <p:cNvSpPr txBox="1">
            <a:spLocks noChangeArrowheads="1"/>
          </p:cNvSpPr>
          <p:nvPr/>
        </p:nvSpPr>
        <p:spPr bwMode="auto">
          <a:xfrm>
            <a:off x="1676400" y="609601"/>
            <a:ext cx="8991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600"/>
              <a:t>3. Những hình thức cơ bản của dân chủ</a:t>
            </a:r>
            <a:endParaRPr lang="vi-VN" altLang="vi-VN" sz="2600"/>
          </a:p>
        </p:txBody>
      </p:sp>
      <p:sp>
        <p:nvSpPr>
          <p:cNvPr id="30722" name="TextBox 3">
            <a:extLst>
              <a:ext uri="{FF2B5EF4-FFF2-40B4-BE49-F238E27FC236}">
                <a16:creationId xmlns:a16="http://schemas.microsoft.com/office/drawing/2014/main" id="{8B9DEFA7-C145-40C2-85A7-9ED522DE0B54}"/>
              </a:ext>
            </a:extLst>
          </p:cNvPr>
          <p:cNvSpPr txBox="1">
            <a:spLocks noChangeArrowheads="1"/>
          </p:cNvSpPr>
          <p:nvPr/>
        </p:nvSpPr>
        <p:spPr bwMode="auto">
          <a:xfrm>
            <a:off x="1676400" y="63501"/>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vi-VN" altLang="vi-VN" sz="2800">
                <a:solidFill>
                  <a:srgbClr val="FF0000"/>
                </a:solidFill>
              </a:rPr>
              <a:t>Bài 10: NỀN DÂN CHỦ XÃ HỘI CHỦ NGHĨA</a:t>
            </a:r>
          </a:p>
        </p:txBody>
      </p:sp>
      <p:sp>
        <p:nvSpPr>
          <p:cNvPr id="26628" name="AutoShape 2">
            <a:extLst>
              <a:ext uri="{FF2B5EF4-FFF2-40B4-BE49-F238E27FC236}">
                <a16:creationId xmlns:a16="http://schemas.microsoft.com/office/drawing/2014/main" id="{584645FF-457B-437D-969F-7F7108811C70}"/>
              </a:ext>
            </a:extLst>
          </p:cNvPr>
          <p:cNvSpPr>
            <a:spLocks noChangeArrowheads="1"/>
          </p:cNvSpPr>
          <p:nvPr/>
        </p:nvSpPr>
        <p:spPr bwMode="auto">
          <a:xfrm>
            <a:off x="6157913" y="5410200"/>
            <a:ext cx="4495800" cy="1371600"/>
          </a:xfrm>
          <a:prstGeom prst="irregularSeal2">
            <a:avLst/>
          </a:prstGeom>
          <a:solidFill>
            <a:srgbClr val="FFFF66"/>
          </a:solidFill>
          <a:ln w="9525">
            <a:solidFill>
              <a:schemeClr val="tx1"/>
            </a:solidFill>
            <a:miter lim="800000"/>
            <a:headEnd/>
            <a:tailEnd/>
          </a:ln>
        </p:spPr>
        <p:txBody>
          <a:bodyPr wrap="none" anchor="ctr"/>
          <a:lstStyle/>
          <a:p>
            <a:pPr algn="ctr" eaLnBrk="0" hangingPunct="0"/>
            <a:endParaRPr lang="vi-VN" altLang="vi-VN"/>
          </a:p>
        </p:txBody>
      </p:sp>
      <p:sp>
        <p:nvSpPr>
          <p:cNvPr id="30724" name="AutoShape 3">
            <a:extLst>
              <a:ext uri="{FF2B5EF4-FFF2-40B4-BE49-F238E27FC236}">
                <a16:creationId xmlns:a16="http://schemas.microsoft.com/office/drawing/2014/main" id="{C459A7E1-5AA9-43A3-9A14-8EF40C7A57C3}"/>
              </a:ext>
            </a:extLst>
          </p:cNvPr>
          <p:cNvSpPr>
            <a:spLocks noChangeArrowheads="1"/>
          </p:cNvSpPr>
          <p:nvPr/>
        </p:nvSpPr>
        <p:spPr bwMode="auto">
          <a:xfrm>
            <a:off x="1524000" y="1143000"/>
            <a:ext cx="4343400" cy="1676400"/>
          </a:xfrm>
          <a:prstGeom prst="irregularSeal1">
            <a:avLst/>
          </a:prstGeom>
          <a:solidFill>
            <a:srgbClr val="FFFF66"/>
          </a:solidFill>
          <a:ln w="9525">
            <a:solidFill>
              <a:schemeClr val="tx1"/>
            </a:solidFill>
            <a:miter lim="800000"/>
            <a:headEnd/>
            <a:tailEnd/>
          </a:ln>
        </p:spPr>
        <p:txBody>
          <a:bodyPr wrap="none" anchor="ctr"/>
          <a:lstStyle/>
          <a:p>
            <a:pPr algn="ctr" eaLnBrk="0" hangingPunct="0"/>
            <a:endParaRPr lang="vi-VN" altLang="vi-VN"/>
          </a:p>
        </p:txBody>
      </p:sp>
      <p:sp>
        <p:nvSpPr>
          <p:cNvPr id="8" name="Rectangle 5">
            <a:extLst>
              <a:ext uri="{FF2B5EF4-FFF2-40B4-BE49-F238E27FC236}">
                <a16:creationId xmlns:a16="http://schemas.microsoft.com/office/drawing/2014/main" id="{23AA9E8F-18B5-4C2B-810F-BF497C655F2A}"/>
              </a:ext>
            </a:extLst>
          </p:cNvPr>
          <p:cNvSpPr>
            <a:spLocks noChangeArrowheads="1"/>
          </p:cNvSpPr>
          <p:nvPr/>
        </p:nvSpPr>
        <p:spPr bwMode="auto">
          <a:xfrm>
            <a:off x="6629400" y="1217614"/>
            <a:ext cx="4038600" cy="522287"/>
          </a:xfrm>
          <a:prstGeom prst="rect">
            <a:avLst/>
          </a:prstGeom>
          <a:solidFill>
            <a:schemeClr val="tx2"/>
          </a:solidFill>
          <a:ln w="12700">
            <a:solidFill>
              <a:srgbClr val="008000"/>
            </a:solidFill>
            <a:miter lim="800000"/>
            <a:headEnd/>
            <a:tailEnd/>
          </a:ln>
        </p:spPr>
        <p:txBody>
          <a:bodyPr anchor="ctr">
            <a:spAutoFit/>
          </a:bodyPr>
          <a:lstStyle>
            <a:lvl1pPr defTabSz="0">
              <a:tabLst>
                <a:tab pos="107950" algn="l"/>
                <a:tab pos="180975" algn="l"/>
                <a:tab pos="914400" algn="l"/>
              </a:tabLst>
              <a:defRPr b="1">
                <a:solidFill>
                  <a:schemeClr val="tx1"/>
                </a:solidFill>
                <a:latin typeface="Arial" panose="020B0604020202020204" pitchFamily="34" charset="0"/>
              </a:defRPr>
            </a:lvl1pPr>
            <a:lvl2pPr defTabSz="0">
              <a:tabLst>
                <a:tab pos="107950" algn="l"/>
                <a:tab pos="180975" algn="l"/>
                <a:tab pos="914400" algn="l"/>
              </a:tabLst>
              <a:defRPr b="1">
                <a:solidFill>
                  <a:schemeClr val="tx1"/>
                </a:solidFill>
                <a:latin typeface="Arial" panose="020B0604020202020204" pitchFamily="34" charset="0"/>
              </a:defRPr>
            </a:lvl2pPr>
            <a:lvl3pPr defTabSz="0">
              <a:tabLst>
                <a:tab pos="107950" algn="l"/>
                <a:tab pos="180975" algn="l"/>
                <a:tab pos="914400" algn="l"/>
              </a:tabLst>
              <a:defRPr b="1">
                <a:solidFill>
                  <a:schemeClr val="tx1"/>
                </a:solidFill>
                <a:latin typeface="Arial" panose="020B0604020202020204" pitchFamily="34" charset="0"/>
              </a:defRPr>
            </a:lvl3pPr>
            <a:lvl4pPr defTabSz="0">
              <a:tabLst>
                <a:tab pos="107950" algn="l"/>
                <a:tab pos="180975" algn="l"/>
                <a:tab pos="914400" algn="l"/>
              </a:tabLst>
              <a:defRPr b="1">
                <a:solidFill>
                  <a:schemeClr val="tx1"/>
                </a:solidFill>
                <a:latin typeface="Arial" panose="020B0604020202020204" pitchFamily="34" charset="0"/>
              </a:defRPr>
            </a:lvl4pPr>
            <a:lvl5pPr defTabSz="0">
              <a:tabLst>
                <a:tab pos="107950" algn="l"/>
                <a:tab pos="180975" algn="l"/>
                <a:tab pos="914400" algn="l"/>
              </a:tabLst>
              <a:defRPr b="1">
                <a:solidFill>
                  <a:schemeClr val="tx1"/>
                </a:solidFill>
                <a:latin typeface="Arial" panose="020B0604020202020204" pitchFamily="34" charset="0"/>
              </a:defRPr>
            </a:lvl5pPr>
            <a:lvl6pPr defTabSz="0" fontAlgn="base">
              <a:spcBef>
                <a:spcPct val="0"/>
              </a:spcBef>
              <a:spcAft>
                <a:spcPct val="0"/>
              </a:spcAft>
              <a:tabLst>
                <a:tab pos="107950" algn="l"/>
                <a:tab pos="180975" algn="l"/>
                <a:tab pos="914400" algn="l"/>
              </a:tabLst>
              <a:defRPr b="1">
                <a:solidFill>
                  <a:schemeClr val="tx1"/>
                </a:solidFill>
                <a:latin typeface="Arial" panose="020B0604020202020204" pitchFamily="34" charset="0"/>
              </a:defRPr>
            </a:lvl6pPr>
            <a:lvl7pPr defTabSz="0" fontAlgn="base">
              <a:spcBef>
                <a:spcPct val="0"/>
              </a:spcBef>
              <a:spcAft>
                <a:spcPct val="0"/>
              </a:spcAft>
              <a:tabLst>
                <a:tab pos="107950" algn="l"/>
                <a:tab pos="180975" algn="l"/>
                <a:tab pos="914400" algn="l"/>
              </a:tabLst>
              <a:defRPr b="1">
                <a:solidFill>
                  <a:schemeClr val="tx1"/>
                </a:solidFill>
                <a:latin typeface="Arial" panose="020B0604020202020204" pitchFamily="34" charset="0"/>
              </a:defRPr>
            </a:lvl7pPr>
            <a:lvl8pPr defTabSz="0" fontAlgn="base">
              <a:spcBef>
                <a:spcPct val="0"/>
              </a:spcBef>
              <a:spcAft>
                <a:spcPct val="0"/>
              </a:spcAft>
              <a:tabLst>
                <a:tab pos="107950" algn="l"/>
                <a:tab pos="180975" algn="l"/>
                <a:tab pos="914400" algn="l"/>
              </a:tabLst>
              <a:defRPr b="1">
                <a:solidFill>
                  <a:schemeClr val="tx1"/>
                </a:solidFill>
                <a:latin typeface="Arial" panose="020B0604020202020204" pitchFamily="34" charset="0"/>
              </a:defRPr>
            </a:lvl8pPr>
            <a:lvl9pPr defTabSz="0" fontAlgn="base">
              <a:spcBef>
                <a:spcPct val="0"/>
              </a:spcBef>
              <a:spcAft>
                <a:spcPct val="0"/>
              </a:spcAft>
              <a:tabLst>
                <a:tab pos="107950" algn="l"/>
                <a:tab pos="180975" algn="l"/>
                <a:tab pos="914400" algn="l"/>
              </a:tabLst>
              <a:defRPr b="1">
                <a:solidFill>
                  <a:schemeClr val="tx1"/>
                </a:solidFill>
                <a:latin typeface="Arial" panose="020B0604020202020204" pitchFamily="34" charset="0"/>
              </a:defRPr>
            </a:lvl9pPr>
          </a:lstStyle>
          <a:p>
            <a:pPr lvl="1" algn="just" eaLnBrk="0" hangingPunct="0"/>
            <a:r>
              <a:rPr lang="en-US" altLang="vi-VN" sz="2800">
                <a:solidFill>
                  <a:srgbClr val="FF3300"/>
                </a:solidFill>
                <a:latin typeface="Times New Roman" panose="02020603050405020304" pitchFamily="18" charset="0"/>
                <a:sym typeface="Wingdings" panose="05000000000000000000" pitchFamily="2" charset="2"/>
              </a:rPr>
              <a:t> </a:t>
            </a:r>
            <a:r>
              <a:rPr lang="en-US" altLang="vi-VN" sz="2800">
                <a:solidFill>
                  <a:srgbClr val="FF3300"/>
                </a:solidFill>
                <a:latin typeface="Times New Roman" panose="02020603050405020304" pitchFamily="18" charset="0"/>
              </a:rPr>
              <a:t>Dân chủ trực tiếp</a:t>
            </a:r>
            <a:r>
              <a:rPr lang="en-US" altLang="vi-VN">
                <a:solidFill>
                  <a:srgbClr val="FF3300"/>
                </a:solidFill>
                <a:latin typeface="Times New Roman" panose="02020603050405020304" pitchFamily="18" charset="0"/>
              </a:rPr>
              <a:t>.</a:t>
            </a:r>
          </a:p>
        </p:txBody>
      </p:sp>
      <p:sp>
        <p:nvSpPr>
          <p:cNvPr id="9" name="Text Box 6">
            <a:extLst>
              <a:ext uri="{FF2B5EF4-FFF2-40B4-BE49-F238E27FC236}">
                <a16:creationId xmlns:a16="http://schemas.microsoft.com/office/drawing/2014/main" id="{1EEEB819-79EB-4929-AC58-DF708DBCA71F}"/>
              </a:ext>
            </a:extLst>
          </p:cNvPr>
          <p:cNvSpPr txBox="1">
            <a:spLocks noChangeArrowheads="1"/>
          </p:cNvSpPr>
          <p:nvPr/>
        </p:nvSpPr>
        <p:spPr bwMode="auto">
          <a:xfrm>
            <a:off x="7239000" y="2133600"/>
            <a:ext cx="3429000" cy="1016000"/>
          </a:xfrm>
          <a:prstGeom prst="rect">
            <a:avLst/>
          </a:prstGeom>
          <a:solidFill>
            <a:schemeClr val="tx2"/>
          </a:solidFill>
          <a:ln w="12700">
            <a:solidFill>
              <a:srgbClr val="008000"/>
            </a:solidFill>
            <a:miter lim="800000"/>
            <a:headEnd/>
            <a:tailEnd/>
          </a:ln>
        </p:spPr>
        <p:txBody>
          <a:bodyPr>
            <a:spAutoFit/>
          </a:bodyPr>
          <a:lstStyle/>
          <a:p>
            <a:pPr eaLnBrk="0" hangingPunct="0">
              <a:spcBef>
                <a:spcPct val="50000"/>
              </a:spcBef>
            </a:pPr>
            <a:r>
              <a:rPr lang="en-US" altLang="vi-VN" sz="2800">
                <a:solidFill>
                  <a:srgbClr val="FF3300"/>
                </a:solidFill>
                <a:latin typeface="Times New Roman" panose="02020603050405020304" pitchFamily="18" charset="0"/>
                <a:sym typeface="Wingdings" panose="05000000000000000000" pitchFamily="2" charset="2"/>
              </a:rPr>
              <a:t> </a:t>
            </a:r>
            <a:r>
              <a:rPr lang="en-US" altLang="vi-VN" sz="2800">
                <a:solidFill>
                  <a:srgbClr val="FF3300"/>
                </a:solidFill>
                <a:latin typeface="Times New Roman" panose="02020603050405020304" pitchFamily="18" charset="0"/>
              </a:rPr>
              <a:t>Dân chủ đại diện                                  (gian </a:t>
            </a:r>
            <a:r>
              <a:rPr lang="en-US" altLang="vi-VN" sz="3200">
                <a:solidFill>
                  <a:srgbClr val="FF3300"/>
                </a:solidFill>
                <a:latin typeface="Times New Roman" panose="02020603050405020304" pitchFamily="18" charset="0"/>
              </a:rPr>
              <a:t>tiếp)</a:t>
            </a:r>
          </a:p>
        </p:txBody>
      </p:sp>
      <p:pic>
        <p:nvPicPr>
          <p:cNvPr id="10" name="Picture 8" descr="anh tu lieu">
            <a:extLst>
              <a:ext uri="{FF2B5EF4-FFF2-40B4-BE49-F238E27FC236}">
                <a16:creationId xmlns:a16="http://schemas.microsoft.com/office/drawing/2014/main" id="{7641A8BB-056E-4C86-9257-40DC73F46E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590801"/>
            <a:ext cx="3962400"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hinh%20bau%20cu">
            <a:extLst>
              <a:ext uri="{FF2B5EF4-FFF2-40B4-BE49-F238E27FC236}">
                <a16:creationId xmlns:a16="http://schemas.microsoft.com/office/drawing/2014/main" id="{80357870-7955-4629-91A3-D296215C18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276601"/>
            <a:ext cx="38100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BT1150711235sbau cu">
            <a:extLst>
              <a:ext uri="{FF2B5EF4-FFF2-40B4-BE49-F238E27FC236}">
                <a16:creationId xmlns:a16="http://schemas.microsoft.com/office/drawing/2014/main" id="{0B906A73-CDF8-4BD0-838C-EE6202499A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029200"/>
            <a:ext cx="3962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Text Box 11">
            <a:extLst>
              <a:ext uri="{FF2B5EF4-FFF2-40B4-BE49-F238E27FC236}">
                <a16:creationId xmlns:a16="http://schemas.microsoft.com/office/drawing/2014/main" id="{D7709320-F212-4DDB-AA7B-7E314B7437C8}"/>
              </a:ext>
            </a:extLst>
          </p:cNvPr>
          <p:cNvSpPr txBox="1">
            <a:spLocks noChangeArrowheads="1"/>
          </p:cNvSpPr>
          <p:nvPr/>
        </p:nvSpPr>
        <p:spPr bwMode="auto">
          <a:xfrm>
            <a:off x="2209800" y="1524000"/>
            <a:ext cx="3200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pPr>
            <a:r>
              <a:rPr lang="en-US" altLang="vi-VN" sz="2800">
                <a:solidFill>
                  <a:srgbClr val="FF3300"/>
                </a:solidFill>
                <a:latin typeface="Times New Roman" panose="02020603050405020304" pitchFamily="18" charset="0"/>
              </a:rPr>
              <a:t>Có mấy hình thức dân chủ?</a:t>
            </a:r>
          </a:p>
        </p:txBody>
      </p:sp>
      <p:sp>
        <p:nvSpPr>
          <p:cNvPr id="14" name="Oval 12">
            <a:extLst>
              <a:ext uri="{FF2B5EF4-FFF2-40B4-BE49-F238E27FC236}">
                <a16:creationId xmlns:a16="http://schemas.microsoft.com/office/drawing/2014/main" id="{49933C68-0D3C-4211-AABF-F89E96EA1D53}"/>
              </a:ext>
            </a:extLst>
          </p:cNvPr>
          <p:cNvSpPr>
            <a:spLocks noChangeArrowheads="1"/>
          </p:cNvSpPr>
          <p:nvPr/>
        </p:nvSpPr>
        <p:spPr bwMode="auto">
          <a:xfrm>
            <a:off x="5562600" y="1219200"/>
            <a:ext cx="1600200" cy="1752600"/>
          </a:xfrm>
          <a:prstGeom prst="ellipse">
            <a:avLst/>
          </a:prstGeom>
          <a:solidFill>
            <a:srgbClr val="FFFF66"/>
          </a:solidFill>
          <a:ln w="9525">
            <a:solidFill>
              <a:schemeClr val="tx1"/>
            </a:solidFill>
            <a:round/>
            <a:headEnd/>
            <a:tailEnd/>
          </a:ln>
        </p:spPr>
        <p:txBody>
          <a:bodyPr wrap="none" anchor="ctr"/>
          <a:lstStyle/>
          <a:p>
            <a:pPr algn="ctr" eaLnBrk="0" hangingPunct="0"/>
            <a:r>
              <a:rPr lang="en-US" altLang="vi-VN" sz="2800">
                <a:solidFill>
                  <a:schemeClr val="bg2"/>
                </a:solidFill>
                <a:latin typeface="Times New Roman" panose="02020603050405020304" pitchFamily="18" charset="0"/>
              </a:rPr>
              <a:t>Hai</a:t>
            </a:r>
          </a:p>
          <a:p>
            <a:pPr algn="ctr" eaLnBrk="0" hangingPunct="0"/>
            <a:r>
              <a:rPr lang="en-US" altLang="vi-VN" sz="2800">
                <a:solidFill>
                  <a:schemeClr val="bg2"/>
                </a:solidFill>
                <a:latin typeface="Times New Roman" panose="02020603050405020304" pitchFamily="18" charset="0"/>
              </a:rPr>
              <a:t> hình</a:t>
            </a:r>
          </a:p>
          <a:p>
            <a:pPr algn="ctr" eaLnBrk="0" hangingPunct="0"/>
            <a:r>
              <a:rPr lang="en-US" altLang="vi-VN" sz="2800">
                <a:solidFill>
                  <a:schemeClr val="bg2"/>
                </a:solidFill>
                <a:latin typeface="Times New Roman" panose="02020603050405020304" pitchFamily="18" charset="0"/>
              </a:rPr>
              <a:t> thức</a:t>
            </a:r>
          </a:p>
          <a:p>
            <a:pPr algn="ctr" eaLnBrk="0" hangingPunct="0"/>
            <a:endParaRPr lang="en-US" altLang="vi-VN">
              <a:latin typeface="Times New Roman" panose="02020603050405020304" pitchFamily="18" charset="0"/>
            </a:endParaRPr>
          </a:p>
        </p:txBody>
      </p:sp>
      <p:sp>
        <p:nvSpPr>
          <p:cNvPr id="15" name="Text Box 13">
            <a:extLst>
              <a:ext uri="{FF2B5EF4-FFF2-40B4-BE49-F238E27FC236}">
                <a16:creationId xmlns:a16="http://schemas.microsoft.com/office/drawing/2014/main" id="{022FA67A-7682-48B4-BD91-65D0752B4BBC}"/>
              </a:ext>
            </a:extLst>
          </p:cNvPr>
          <p:cNvSpPr txBox="1">
            <a:spLocks noChangeArrowheads="1"/>
          </p:cNvSpPr>
          <p:nvPr/>
        </p:nvSpPr>
        <p:spPr bwMode="auto">
          <a:xfrm>
            <a:off x="1981200" y="4419601"/>
            <a:ext cx="3276600" cy="5238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vi-VN" sz="2800">
                <a:solidFill>
                  <a:srgbClr val="CC0000"/>
                </a:solidFill>
                <a:latin typeface="Times New Roman" panose="02020603050405020304" pitchFamily="18" charset="0"/>
              </a:rPr>
              <a:t>Dân chủ gián tiếp</a:t>
            </a:r>
          </a:p>
        </p:txBody>
      </p:sp>
      <p:sp>
        <p:nvSpPr>
          <p:cNvPr id="16" name="Text Box 14">
            <a:extLst>
              <a:ext uri="{FF2B5EF4-FFF2-40B4-BE49-F238E27FC236}">
                <a16:creationId xmlns:a16="http://schemas.microsoft.com/office/drawing/2014/main" id="{75971F43-0A23-45DC-BC55-56F5FBF5CE8A}"/>
              </a:ext>
            </a:extLst>
          </p:cNvPr>
          <p:cNvSpPr txBox="1">
            <a:spLocks noChangeArrowheads="1"/>
          </p:cNvSpPr>
          <p:nvPr/>
        </p:nvSpPr>
        <p:spPr bwMode="auto">
          <a:xfrm>
            <a:off x="6858000" y="5791201"/>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vi-VN" sz="2800">
                <a:solidFill>
                  <a:srgbClr val="CC0000"/>
                </a:solidFill>
                <a:latin typeface="Times New Roman" panose="02020603050405020304" pitchFamily="18" charset="0"/>
              </a:rPr>
              <a:t>Dân chủ trực tiếp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635"/>
                                        </p:tgtEl>
                                        <p:attrNameLst>
                                          <p:attrName>style.visibility</p:attrName>
                                        </p:attrNameLst>
                                      </p:cBhvr>
                                      <p:to>
                                        <p:strVal val="visible"/>
                                      </p:to>
                                    </p:set>
                                    <p:animEffect transition="in" filter="barn(inVertical)">
                                      <p:cBhvr>
                                        <p:cTn id="12" dur="500"/>
                                        <p:tgtEl>
                                          <p:spTgt spid="266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6628"/>
                                        </p:tgtEl>
                                        <p:attrNameLst>
                                          <p:attrName>style.visibility</p:attrName>
                                        </p:attrNameLst>
                                      </p:cBhvr>
                                      <p:to>
                                        <p:strVal val="visible"/>
                                      </p:to>
                                    </p:set>
                                    <p:animEffect transition="in" filter="barn(inVertical)">
                                      <p:cBhvr>
                                        <p:cTn id="36" dur="500"/>
                                        <p:tgtEl>
                                          <p:spTgt spid="26628"/>
                                        </p:tgtEl>
                                      </p:cBhvr>
                                    </p:animEffect>
                                  </p:childTnLst>
                                </p:cTn>
                              </p:par>
                              <p:par>
                                <p:cTn id="37" presetID="16" presetClass="entr" presetSubtype="21"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628" grpId="0" animBg="1"/>
      <p:bldP spid="8" grpId="0" animBg="1"/>
      <p:bldP spid="9" grpId="0" animBg="1"/>
      <p:bldP spid="26635" grpId="0"/>
      <p:bldP spid="14" grpId="0" animBg="1"/>
      <p:bldP spid="15" grpId="0" animBg="1"/>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145E1D9C-25EB-460E-AD6A-B12AB132C146}"/>
              </a:ext>
            </a:extLst>
          </p:cNvPr>
          <p:cNvSpPr>
            <a:spLocks noGrp="1" noChangeArrowheads="1"/>
          </p:cNvSpPr>
          <p:nvPr>
            <p:ph type="title"/>
          </p:nvPr>
        </p:nvSpPr>
        <p:spPr>
          <a:xfrm>
            <a:off x="1752600" y="0"/>
            <a:ext cx="8610600" cy="1143000"/>
          </a:xfrm>
        </p:spPr>
        <p:txBody>
          <a:bodyPr/>
          <a:lstStyle/>
          <a:p>
            <a:r>
              <a:rPr lang="en-US" altLang="vi-VN" sz="2800" b="1">
                <a:latin typeface="Times New Roman" panose="02020603050405020304" pitchFamily="18" charset="0"/>
              </a:rPr>
              <a:t>3. Những hình thức cơ bản của nền dân chủ</a:t>
            </a:r>
            <a:br>
              <a:rPr lang="en-US" altLang="vi-VN" sz="2800" b="1">
                <a:latin typeface="Times New Roman" panose="02020603050405020304" pitchFamily="18" charset="0"/>
              </a:rPr>
            </a:br>
            <a:r>
              <a:rPr lang="en-US" altLang="vi-VN" sz="2800" b="1" i="1">
                <a:latin typeface="Times New Roman" panose="02020603050405020304" pitchFamily="18" charset="0"/>
              </a:rPr>
              <a:t>a. Dân chủ trực tiếp</a:t>
            </a:r>
            <a:endParaRPr lang="en-US" altLang="vi-VN" sz="2400" b="1" i="1">
              <a:latin typeface="Times New Roman" panose="02020603050405020304" pitchFamily="18" charset="0"/>
            </a:endParaRPr>
          </a:p>
        </p:txBody>
      </p:sp>
      <p:sp>
        <p:nvSpPr>
          <p:cNvPr id="96259" name="Rectangle 3">
            <a:extLst>
              <a:ext uri="{FF2B5EF4-FFF2-40B4-BE49-F238E27FC236}">
                <a16:creationId xmlns:a16="http://schemas.microsoft.com/office/drawing/2014/main" id="{91A8FD5C-C5F7-4BB7-9B67-18566B690FAB}"/>
              </a:ext>
            </a:extLst>
          </p:cNvPr>
          <p:cNvSpPr>
            <a:spLocks noGrp="1" noChangeArrowheads="1"/>
          </p:cNvSpPr>
          <p:nvPr>
            <p:ph idx="1"/>
          </p:nvPr>
        </p:nvSpPr>
        <p:spPr>
          <a:xfrm>
            <a:off x="1828800" y="1219200"/>
            <a:ext cx="8686800" cy="5334000"/>
          </a:xfrm>
        </p:spPr>
        <p:txBody>
          <a:bodyPr/>
          <a:lstStyle/>
          <a:p>
            <a:pPr marL="0" indent="0">
              <a:buNone/>
            </a:pPr>
            <a:r>
              <a:rPr lang="vi-VN" altLang="en-US" b="1" i="1">
                <a:latin typeface="Times New Roman" panose="02020603050405020304" pitchFamily="18" charset="0"/>
              </a:rPr>
              <a:t>- </a:t>
            </a:r>
            <a:r>
              <a:rPr lang="en-US" altLang="vi-VN" b="1" i="1">
                <a:latin typeface="Times New Roman" panose="02020603050405020304" pitchFamily="18" charset="0"/>
              </a:rPr>
              <a:t>Dân chủ trực tiếp là hình thức </a:t>
            </a:r>
            <a:r>
              <a:rPr lang="en-US" altLang="vi-VN" b="1" i="1">
                <a:solidFill>
                  <a:srgbClr val="0000FF"/>
                </a:solidFill>
                <a:latin typeface="Times New Roman" panose="02020603050405020304" pitchFamily="18" charset="0"/>
              </a:rPr>
              <a:t>dân chủ với những quy chế, thiết chế để nhân dân thảo luận, biểu quyết, tham gia trực tiếp quyết định công việc của cộng đồng, của nhà nước.</a:t>
            </a:r>
            <a:endParaRPr lang="en-US" altLang="vi-VN" b="1">
              <a:solidFill>
                <a:srgbClr val="0000FF"/>
              </a:solidFill>
              <a:latin typeface="Times New Roman" panose="02020603050405020304" pitchFamily="18" charset="0"/>
            </a:endParaRPr>
          </a:p>
          <a:p>
            <a:pPr marL="0" indent="0">
              <a:buNone/>
            </a:pPr>
            <a:r>
              <a:rPr lang="vi-VN" altLang="en-US" b="1">
                <a:solidFill>
                  <a:srgbClr val="CC0000"/>
                </a:solidFill>
                <a:latin typeface="Times New Roman" panose="02020603050405020304" pitchFamily="18" charset="0"/>
              </a:rPr>
              <a:t>- </a:t>
            </a:r>
            <a:r>
              <a:rPr lang="en-US" altLang="vi-VN" b="1">
                <a:solidFill>
                  <a:srgbClr val="CC0000"/>
                </a:solidFill>
                <a:latin typeface="Times New Roman" panose="02020603050405020304" pitchFamily="18" charset="0"/>
              </a:rPr>
              <a:t>Hình thức phổ biến của dân chủ trực tiếp?</a:t>
            </a:r>
          </a:p>
          <a:p>
            <a:pPr marL="0" indent="0">
              <a:buNone/>
            </a:pPr>
            <a:r>
              <a:rPr lang="vi-VN" altLang="en-US" b="1">
                <a:latin typeface="Times New Roman" panose="02020603050405020304" pitchFamily="18" charset="0"/>
              </a:rPr>
              <a:t>+ Trưng </a:t>
            </a:r>
            <a:r>
              <a:rPr lang="en-US" altLang="vi-VN" b="1">
                <a:latin typeface="Times New Roman" panose="02020603050405020304" pitchFamily="18" charset="0"/>
              </a:rPr>
              <a:t>cầu dân ý</a:t>
            </a:r>
          </a:p>
          <a:p>
            <a:pPr marL="0" indent="0">
              <a:buNone/>
            </a:pPr>
            <a:r>
              <a:rPr lang="vi-VN" altLang="en-US" b="1">
                <a:latin typeface="Times New Roman" panose="02020603050405020304" pitchFamily="18" charset="0"/>
              </a:rPr>
              <a:t>+ </a:t>
            </a:r>
            <a:r>
              <a:rPr lang="en-US" altLang="vi-VN" b="1">
                <a:latin typeface="Times New Roman" panose="02020603050405020304" pitchFamily="18" charset="0"/>
              </a:rPr>
              <a:t>Thực hiện sáng kiến pháp luật</a:t>
            </a:r>
          </a:p>
          <a:p>
            <a:pPr marL="0" indent="0">
              <a:buNone/>
            </a:pPr>
            <a:r>
              <a:rPr lang="vi-VN" altLang="en-US" b="1">
                <a:latin typeface="Times New Roman" panose="02020603050405020304" pitchFamily="18" charset="0"/>
              </a:rPr>
              <a:t>+ </a:t>
            </a:r>
            <a:r>
              <a:rPr lang="en-US" altLang="vi-VN" b="1">
                <a:latin typeface="Times New Roman" panose="02020603050405020304" pitchFamily="18" charset="0"/>
              </a:rPr>
              <a:t>Nhân dân tự quản, xây dựng và thực hiện các quy ước, hương ước phù hợp với pháp luật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p:cTn id="7" dur="500" fill="hold"/>
                                        <p:tgtEl>
                                          <p:spTgt spid="96259">
                                            <p:txEl>
                                              <p:pRg st="0" end="0"/>
                                            </p:txEl>
                                          </p:spTgt>
                                        </p:tgtEl>
                                        <p:attrNameLst>
                                          <p:attrName>ppt_x</p:attrName>
                                        </p:attrNameLst>
                                      </p:cBhvr>
                                      <p:tavLst>
                                        <p:tav tm="0">
                                          <p:val>
                                            <p:strVal val="1+#ppt_w/2"/>
                                          </p:val>
                                        </p:tav>
                                        <p:tav tm="100000">
                                          <p:val>
                                            <p:strVal val="#ppt_x"/>
                                          </p:val>
                                        </p:tav>
                                      </p:tavLst>
                                    </p:anim>
                                    <p:anim calcmode="lin" valueType="num">
                                      <p:cBhvr>
                                        <p:cTn id="8" dur="500" fill="hold"/>
                                        <p:tgtEl>
                                          <p:spTgt spid="962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6259">
                                            <p:txEl>
                                              <p:pRg st="1" end="1"/>
                                            </p:txEl>
                                          </p:spTgt>
                                        </p:tgtEl>
                                        <p:attrNameLst>
                                          <p:attrName>style.visibility</p:attrName>
                                        </p:attrNameLst>
                                      </p:cBhvr>
                                      <p:to>
                                        <p:strVal val="visible"/>
                                      </p:to>
                                    </p:set>
                                    <p:anim calcmode="lin" valueType="num">
                                      <p:cBhvr>
                                        <p:cTn id="13" dur="500" fill="hold"/>
                                        <p:tgtEl>
                                          <p:spTgt spid="96259">
                                            <p:txEl>
                                              <p:pRg st="1" end="1"/>
                                            </p:txEl>
                                          </p:spTgt>
                                        </p:tgtEl>
                                        <p:attrNameLst>
                                          <p:attrName>ppt_x</p:attrName>
                                        </p:attrNameLst>
                                      </p:cBhvr>
                                      <p:tavLst>
                                        <p:tav tm="0">
                                          <p:val>
                                            <p:strVal val="1+#ppt_w/2"/>
                                          </p:val>
                                        </p:tav>
                                        <p:tav tm="100000">
                                          <p:val>
                                            <p:strVal val="#ppt_x"/>
                                          </p:val>
                                        </p:tav>
                                      </p:tavLst>
                                    </p:anim>
                                    <p:anim calcmode="lin" valueType="num">
                                      <p:cBhvr>
                                        <p:cTn id="14" dur="500" fill="hold"/>
                                        <p:tgtEl>
                                          <p:spTgt spid="962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6259">
                                            <p:txEl>
                                              <p:pRg st="2" end="2"/>
                                            </p:txEl>
                                          </p:spTgt>
                                        </p:tgtEl>
                                        <p:attrNameLst>
                                          <p:attrName>style.visibility</p:attrName>
                                        </p:attrNameLst>
                                      </p:cBhvr>
                                      <p:to>
                                        <p:strVal val="visible"/>
                                      </p:to>
                                    </p:set>
                                    <p:anim calcmode="lin" valueType="num">
                                      <p:cBhvr>
                                        <p:cTn id="19" dur="500" fill="hold"/>
                                        <p:tgtEl>
                                          <p:spTgt spid="96259">
                                            <p:txEl>
                                              <p:pRg st="2" end="2"/>
                                            </p:txEl>
                                          </p:spTgt>
                                        </p:tgtEl>
                                        <p:attrNameLst>
                                          <p:attrName>ppt_x</p:attrName>
                                        </p:attrNameLst>
                                      </p:cBhvr>
                                      <p:tavLst>
                                        <p:tav tm="0">
                                          <p:val>
                                            <p:strVal val="1+#ppt_w/2"/>
                                          </p:val>
                                        </p:tav>
                                        <p:tav tm="100000">
                                          <p:val>
                                            <p:strVal val="#ppt_x"/>
                                          </p:val>
                                        </p:tav>
                                      </p:tavLst>
                                    </p:anim>
                                    <p:anim calcmode="lin" valueType="num">
                                      <p:cBhvr>
                                        <p:cTn id="20" dur="500" fill="hold"/>
                                        <p:tgtEl>
                                          <p:spTgt spid="962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6259">
                                            <p:txEl>
                                              <p:pRg st="3" end="3"/>
                                            </p:txEl>
                                          </p:spTgt>
                                        </p:tgtEl>
                                        <p:attrNameLst>
                                          <p:attrName>style.visibility</p:attrName>
                                        </p:attrNameLst>
                                      </p:cBhvr>
                                      <p:to>
                                        <p:strVal val="visible"/>
                                      </p:to>
                                    </p:set>
                                    <p:anim calcmode="lin" valueType="num">
                                      <p:cBhvr>
                                        <p:cTn id="25" dur="500" fill="hold"/>
                                        <p:tgtEl>
                                          <p:spTgt spid="96259">
                                            <p:txEl>
                                              <p:pRg st="3" end="3"/>
                                            </p:txEl>
                                          </p:spTgt>
                                        </p:tgtEl>
                                        <p:attrNameLst>
                                          <p:attrName>ppt_x</p:attrName>
                                        </p:attrNameLst>
                                      </p:cBhvr>
                                      <p:tavLst>
                                        <p:tav tm="0">
                                          <p:val>
                                            <p:strVal val="1+#ppt_w/2"/>
                                          </p:val>
                                        </p:tav>
                                        <p:tav tm="100000">
                                          <p:val>
                                            <p:strVal val="#ppt_x"/>
                                          </p:val>
                                        </p:tav>
                                      </p:tavLst>
                                    </p:anim>
                                    <p:anim calcmode="lin" valueType="num">
                                      <p:cBhvr>
                                        <p:cTn id="26" dur="500" fill="hold"/>
                                        <p:tgtEl>
                                          <p:spTgt spid="962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6259">
                                            <p:txEl>
                                              <p:pRg st="4" end="4"/>
                                            </p:txEl>
                                          </p:spTgt>
                                        </p:tgtEl>
                                        <p:attrNameLst>
                                          <p:attrName>style.visibility</p:attrName>
                                        </p:attrNameLst>
                                      </p:cBhvr>
                                      <p:to>
                                        <p:strVal val="visible"/>
                                      </p:to>
                                    </p:set>
                                    <p:anim calcmode="lin" valueType="num">
                                      <p:cBhvr>
                                        <p:cTn id="31" dur="500" fill="hold"/>
                                        <p:tgtEl>
                                          <p:spTgt spid="96259">
                                            <p:txEl>
                                              <p:pRg st="4" end="4"/>
                                            </p:txEl>
                                          </p:spTgt>
                                        </p:tgtEl>
                                        <p:attrNameLst>
                                          <p:attrName>ppt_x</p:attrName>
                                        </p:attrNameLst>
                                      </p:cBhvr>
                                      <p:tavLst>
                                        <p:tav tm="0">
                                          <p:val>
                                            <p:strVal val="1+#ppt_w/2"/>
                                          </p:val>
                                        </p:tav>
                                        <p:tav tm="100000">
                                          <p:val>
                                            <p:strVal val="#ppt_x"/>
                                          </p:val>
                                        </p:tav>
                                      </p:tavLst>
                                    </p:anim>
                                    <p:anim calcmode="lin" valueType="num">
                                      <p:cBhvr>
                                        <p:cTn id="32" dur="500" fill="hold"/>
                                        <p:tgtEl>
                                          <p:spTgt spid="9625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8A247660-4731-4FB8-9CE4-C3A1BE56CFDD}"/>
              </a:ext>
            </a:extLst>
          </p:cNvPr>
          <p:cNvSpPr>
            <a:spLocks noGrp="1" noChangeArrowheads="1"/>
          </p:cNvSpPr>
          <p:nvPr>
            <p:ph type="title"/>
          </p:nvPr>
        </p:nvSpPr>
        <p:spPr>
          <a:xfrm>
            <a:off x="1981200" y="152400"/>
            <a:ext cx="8229600" cy="1143000"/>
          </a:xfrm>
        </p:spPr>
        <p:txBody>
          <a:bodyPr/>
          <a:lstStyle/>
          <a:p>
            <a:pPr marL="838200" indent="-838200"/>
            <a:r>
              <a:rPr lang="en-US" altLang="vi-VN" sz="2800" b="1">
                <a:latin typeface="Times New Roman" panose="02020603050405020304" pitchFamily="18" charset="0"/>
              </a:rPr>
              <a:t>3. Những hình thức cơ bản của nền dân chủ</a:t>
            </a:r>
            <a:br>
              <a:rPr lang="en-US" altLang="vi-VN" sz="2800" b="1">
                <a:latin typeface="Times New Roman" panose="02020603050405020304" pitchFamily="18" charset="0"/>
              </a:rPr>
            </a:br>
            <a:r>
              <a:rPr lang="en-US" altLang="vi-VN" sz="2800" b="1" i="1">
                <a:latin typeface="Times New Roman" panose="02020603050405020304" pitchFamily="18" charset="0"/>
              </a:rPr>
              <a:t>b.   Dân chủ gián tiếp</a:t>
            </a:r>
            <a:endParaRPr lang="en-US" altLang="vi-VN" sz="2400" b="1" i="1">
              <a:latin typeface="Times New Roman" panose="02020603050405020304" pitchFamily="18" charset="0"/>
            </a:endParaRPr>
          </a:p>
        </p:txBody>
      </p:sp>
      <p:sp>
        <p:nvSpPr>
          <p:cNvPr id="97283" name="Rectangle 3">
            <a:extLst>
              <a:ext uri="{FF2B5EF4-FFF2-40B4-BE49-F238E27FC236}">
                <a16:creationId xmlns:a16="http://schemas.microsoft.com/office/drawing/2014/main" id="{8533DC4E-5AB8-472C-8063-58E05A3059EB}"/>
              </a:ext>
            </a:extLst>
          </p:cNvPr>
          <p:cNvSpPr>
            <a:spLocks noGrp="1" noChangeArrowheads="1"/>
          </p:cNvSpPr>
          <p:nvPr>
            <p:ph idx="1"/>
          </p:nvPr>
        </p:nvSpPr>
        <p:spPr>
          <a:xfrm>
            <a:off x="1981200" y="1371601"/>
            <a:ext cx="8229600" cy="4754563"/>
          </a:xfrm>
        </p:spPr>
        <p:txBody>
          <a:bodyPr/>
          <a:lstStyle/>
          <a:p>
            <a:pPr marL="0" indent="0">
              <a:buNone/>
            </a:pPr>
            <a:r>
              <a:rPr lang="en-US" altLang="vi-VN"/>
              <a:t> </a:t>
            </a:r>
            <a:r>
              <a:rPr lang="vi-VN" altLang="en-US"/>
              <a:t>- </a:t>
            </a:r>
            <a:r>
              <a:rPr lang="en-US" altLang="vi-VN" b="1" i="1">
                <a:latin typeface="Times New Roman" panose="02020603050405020304" pitchFamily="18" charset="0"/>
              </a:rPr>
              <a:t>Dân chủ gián tiếp là hình thức nhân chủ thông qua những quy chế, thiết chế để nhân dân bầu ra những người đại diện thay mặt mình quyết định các công việc chung của cộng đồng, của Nhà nước</a:t>
            </a:r>
          </a:p>
          <a:p>
            <a:pPr marL="0" indent="0">
              <a:buNone/>
            </a:pPr>
            <a:r>
              <a:rPr lang="vi-VN" altLang="en-US" b="1" i="1">
                <a:solidFill>
                  <a:srgbClr val="FF0000"/>
                </a:solidFill>
                <a:latin typeface="Times New Roman" panose="02020603050405020304" pitchFamily="18" charset="0"/>
              </a:rPr>
              <a:t>- </a:t>
            </a:r>
            <a:r>
              <a:rPr lang="en-US" altLang="vi-VN" b="1" i="1">
                <a:solidFill>
                  <a:srgbClr val="FF0000"/>
                </a:solidFill>
                <a:latin typeface="Times New Roman" panose="02020603050405020304" pitchFamily="18" charset="0"/>
              </a:rPr>
              <a:t>Vi dụ: tổ trưởng, lớp trưởng, trưởng khu phố, đại biểu hôi đồng nhân dân các cấp, đại biểu quôc hội. </a:t>
            </a:r>
            <a:r>
              <a:rPr lang="en-US" altLang="vi-VN" b="1">
                <a:solidFill>
                  <a:srgbClr val="FF0000"/>
                </a:solidFill>
                <a:latin typeface="Times New Roman" panose="02020603050405020304"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dissolve">
                                      <p:cBhvr>
                                        <p:cTn id="7" dur="500"/>
                                        <p:tgtEl>
                                          <p:spTgt spid="972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7283">
                                            <p:txEl>
                                              <p:pRg st="1" end="1"/>
                                            </p:txEl>
                                          </p:spTgt>
                                        </p:tgtEl>
                                        <p:attrNameLst>
                                          <p:attrName>style.visibility</p:attrName>
                                        </p:attrNameLst>
                                      </p:cBhvr>
                                      <p:to>
                                        <p:strVal val="visible"/>
                                      </p:to>
                                    </p:set>
                                    <p:animEffect transition="in" filter="dissolve">
                                      <p:cBhvr>
                                        <p:cTn id="12" dur="500"/>
                                        <p:tgtEl>
                                          <p:spTgt spid="972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8" descr="ml0041_0">
            <a:extLst>
              <a:ext uri="{FF2B5EF4-FFF2-40B4-BE49-F238E27FC236}">
                <a16:creationId xmlns:a16="http://schemas.microsoft.com/office/drawing/2014/main" id="{BF4D062E-9565-4DBE-9FF4-DA87E80F2D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6" name="Rectangle 2">
            <a:extLst>
              <a:ext uri="{FF2B5EF4-FFF2-40B4-BE49-F238E27FC236}">
                <a16:creationId xmlns:a16="http://schemas.microsoft.com/office/drawing/2014/main" id="{BA90BE94-FD46-4FBD-B046-B75F4AB8C389}"/>
              </a:ext>
            </a:extLst>
          </p:cNvPr>
          <p:cNvSpPr>
            <a:spLocks noGrp="1" noChangeArrowheads="1"/>
          </p:cNvSpPr>
          <p:nvPr>
            <p:ph type="title"/>
          </p:nvPr>
        </p:nvSpPr>
        <p:spPr>
          <a:xfrm>
            <a:off x="5943600" y="5181600"/>
            <a:ext cx="4267200" cy="1066800"/>
          </a:xfrm>
          <a:solidFill>
            <a:schemeClr val="bg1"/>
          </a:solidFill>
          <a:ln>
            <a:solidFill>
              <a:schemeClr val="folHlink"/>
            </a:solidFill>
            <a:miter lim="800000"/>
            <a:headEnd/>
            <a:tailEnd/>
          </a:ln>
        </p:spPr>
        <p:txBody>
          <a:bodyPr/>
          <a:lstStyle/>
          <a:p>
            <a:r>
              <a:rPr lang="en-US" altLang="vi-VN" sz="3200">
                <a:latin typeface="Times New Roman" panose="02020603050405020304" pitchFamily="18" charset="0"/>
              </a:rPr>
              <a:t>Dân chủ đại diện</a:t>
            </a:r>
          </a:p>
        </p:txBody>
      </p:sp>
      <p:pic>
        <p:nvPicPr>
          <p:cNvPr id="98307" name="Picture 3" descr="040816-doanh-nhan">
            <a:extLst>
              <a:ext uri="{FF2B5EF4-FFF2-40B4-BE49-F238E27FC236}">
                <a16:creationId xmlns:a16="http://schemas.microsoft.com/office/drawing/2014/main" id="{A1E4EB91-6467-4D0E-ADFC-DFD29BF8B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0"/>
            <a:ext cx="3848100"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4" descr="quoc hoi">
            <a:extLst>
              <a:ext uri="{FF2B5EF4-FFF2-40B4-BE49-F238E27FC236}">
                <a16:creationId xmlns:a16="http://schemas.microsoft.com/office/drawing/2014/main" id="{494C5A7F-A478-4607-96B6-DB8DDA8B4158}"/>
              </a:ext>
            </a:extLst>
          </p:cNvPr>
          <p:cNvPicPr>
            <a:picLocks noGrp="1" noChangeAspect="1" noChangeArrowheads="1"/>
          </p:cNvPicPr>
          <p:nvPr>
            <p:ph type="body" idx="4294967295"/>
          </p:nvPr>
        </p:nvPicPr>
        <p:blipFill>
          <a:blip r:embed="rId4">
            <a:extLst>
              <a:ext uri="{28A0092B-C50C-407E-A947-70E740481C1C}">
                <a14:useLocalDpi xmlns:a14="http://schemas.microsoft.com/office/drawing/2010/main" val="0"/>
              </a:ext>
            </a:extLst>
          </a:blip>
          <a:srcRect/>
          <a:stretch>
            <a:fillRect/>
          </a:stretch>
        </p:blipFill>
        <p:spPr>
          <a:xfrm>
            <a:off x="1524000" y="1"/>
            <a:ext cx="4191000" cy="2619375"/>
          </a:xfrm>
          <a:ln w="28575">
            <a:solidFill>
              <a:srgbClr val="000000"/>
            </a:solidFill>
            <a:miter lim="800000"/>
            <a:headEnd/>
            <a:tailEnd/>
          </a:ln>
        </p:spPr>
      </p:pic>
      <p:pic>
        <p:nvPicPr>
          <p:cNvPr id="98309" name="Picture 5" descr="051019-DCD_dai bieu nhan dan">
            <a:extLst>
              <a:ext uri="{FF2B5EF4-FFF2-40B4-BE49-F238E27FC236}">
                <a16:creationId xmlns:a16="http://schemas.microsoft.com/office/drawing/2014/main" id="{018EB27B-C202-4247-AC24-C824094503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352800"/>
            <a:ext cx="4191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8308"/>
                                        </p:tgtEl>
                                        <p:attrNameLst>
                                          <p:attrName>style.visibility</p:attrName>
                                        </p:attrNameLst>
                                      </p:cBhvr>
                                      <p:to>
                                        <p:strVal val="visible"/>
                                      </p:to>
                                    </p:set>
                                    <p:animEffect transition="in" filter="checkerboard(across)">
                                      <p:cBhvr>
                                        <p:cTn id="7" dur="500"/>
                                        <p:tgtEl>
                                          <p:spTgt spid="983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8307"/>
                                        </p:tgtEl>
                                        <p:attrNameLst>
                                          <p:attrName>style.visibility</p:attrName>
                                        </p:attrNameLst>
                                      </p:cBhvr>
                                      <p:to>
                                        <p:strVal val="visible"/>
                                      </p:to>
                                    </p:set>
                                    <p:animEffect transition="in" filter="dissolve">
                                      <p:cBhvr>
                                        <p:cTn id="12" dur="500"/>
                                        <p:tgtEl>
                                          <p:spTgt spid="983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98309"/>
                                        </p:tgtEl>
                                        <p:attrNameLst>
                                          <p:attrName>style.visibility</p:attrName>
                                        </p:attrNameLst>
                                      </p:cBhvr>
                                      <p:to>
                                        <p:strVal val="visible"/>
                                      </p:to>
                                    </p:set>
                                    <p:animEffect transition="in" filter="box(in)">
                                      <p:cBhvr>
                                        <p:cTn id="17" dur="500"/>
                                        <p:tgtEl>
                                          <p:spTgt spid="983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8306"/>
                                        </p:tgtEl>
                                        <p:attrNameLst>
                                          <p:attrName>style.visibility</p:attrName>
                                        </p:attrNameLst>
                                      </p:cBhvr>
                                      <p:to>
                                        <p:strVal val="visible"/>
                                      </p:to>
                                    </p:set>
                                    <p:animEffect transition="in" filter="box(in)">
                                      <p:cBhvr>
                                        <p:cTn id="22" dur="500"/>
                                        <p:tgtEl>
                                          <p:spTgt spid="98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4">
            <a:extLst>
              <a:ext uri="{FF2B5EF4-FFF2-40B4-BE49-F238E27FC236}">
                <a16:creationId xmlns:a16="http://schemas.microsoft.com/office/drawing/2014/main" id="{65872893-7825-4897-8A8B-AE9B324D800D}"/>
              </a:ext>
            </a:extLst>
          </p:cNvPr>
          <p:cNvSpPr txBox="1">
            <a:spLocks noChangeArrowheads="1"/>
          </p:cNvSpPr>
          <p:nvPr/>
        </p:nvSpPr>
        <p:spPr bwMode="auto">
          <a:xfrm>
            <a:off x="3432175" y="303213"/>
            <a:ext cx="5105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spcBef>
                <a:spcPct val="50000"/>
              </a:spcBef>
            </a:pPr>
            <a:r>
              <a:rPr lang="en-US" altLang="vi-VN" sz="4400">
                <a:solidFill>
                  <a:srgbClr val="FF0000"/>
                </a:solidFill>
                <a:latin typeface="Times New Roman" panose="02020603050405020304" pitchFamily="18" charset="0"/>
              </a:rPr>
              <a:t>Kiểm tra bài cũ</a:t>
            </a:r>
          </a:p>
        </p:txBody>
      </p:sp>
      <p:sp>
        <p:nvSpPr>
          <p:cNvPr id="5122" name="TextBox 1">
            <a:extLst>
              <a:ext uri="{FF2B5EF4-FFF2-40B4-BE49-F238E27FC236}">
                <a16:creationId xmlns:a16="http://schemas.microsoft.com/office/drawing/2014/main" id="{7F5DCDA2-1658-491F-A243-C3B77C0D0F4F}"/>
              </a:ext>
            </a:extLst>
          </p:cNvPr>
          <p:cNvSpPr txBox="1">
            <a:spLocks noChangeArrowheads="1"/>
          </p:cNvSpPr>
          <p:nvPr/>
        </p:nvSpPr>
        <p:spPr bwMode="auto">
          <a:xfrm>
            <a:off x="1600200" y="1219201"/>
            <a:ext cx="86106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a:defRPr b="1">
                <a:solidFill>
                  <a:schemeClr val="tx1"/>
                </a:solidFill>
                <a:latin typeface="Arial" panose="020B0604020202020204" pitchFamily="34" charset="0"/>
              </a:defRPr>
            </a:lvl3pPr>
            <a:lvl4pPr>
              <a:defRPr b="1">
                <a:solidFill>
                  <a:schemeClr val="tx1"/>
                </a:solidFill>
                <a:latin typeface="Arial" panose="020B0604020202020204" pitchFamily="34" charset="0"/>
              </a:defRPr>
            </a:lvl4pPr>
            <a:lvl5pPr>
              <a:defRPr b="1">
                <a:solidFill>
                  <a:schemeClr val="tx1"/>
                </a:solidFill>
                <a:latin typeface="Arial" panose="020B0604020202020204" pitchFamily="34" charset="0"/>
              </a:defRPr>
            </a:lvl5pPr>
            <a:lvl6pPr fontAlgn="base">
              <a:spcBef>
                <a:spcPct val="0"/>
              </a:spcBef>
              <a:spcAft>
                <a:spcPct val="0"/>
              </a:spcAft>
              <a:defRPr b="1">
                <a:solidFill>
                  <a:schemeClr val="tx1"/>
                </a:solidFill>
                <a:latin typeface="Arial" panose="020B0604020202020204" pitchFamily="34" charset="0"/>
              </a:defRPr>
            </a:lvl6pPr>
            <a:lvl7pPr fontAlgn="base">
              <a:spcBef>
                <a:spcPct val="0"/>
              </a:spcBef>
              <a:spcAft>
                <a:spcPct val="0"/>
              </a:spcAft>
              <a:defRPr b="1">
                <a:solidFill>
                  <a:schemeClr val="tx1"/>
                </a:solidFill>
                <a:latin typeface="Arial" panose="020B0604020202020204" pitchFamily="34" charset="0"/>
              </a:defRPr>
            </a:lvl7pPr>
            <a:lvl8pPr fontAlgn="base">
              <a:spcBef>
                <a:spcPct val="0"/>
              </a:spcBef>
              <a:spcAft>
                <a:spcPct val="0"/>
              </a:spcAft>
              <a:defRPr b="1">
                <a:solidFill>
                  <a:schemeClr val="tx1"/>
                </a:solidFill>
                <a:latin typeface="Arial" panose="020B0604020202020204" pitchFamily="34" charset="0"/>
              </a:defRPr>
            </a:lvl8pPr>
            <a:lvl9pPr fontAlgn="base">
              <a:spcBef>
                <a:spcPct val="0"/>
              </a:spcBef>
              <a:spcAft>
                <a:spcPct val="0"/>
              </a:spcAft>
              <a:defRPr b="1">
                <a:solidFill>
                  <a:schemeClr val="tx1"/>
                </a:solidFill>
                <a:latin typeface="Arial" panose="020B0604020202020204" pitchFamily="34" charset="0"/>
              </a:defRPr>
            </a:lvl9pPr>
          </a:lstStyle>
          <a:p>
            <a:pPr algn="ctr" eaLnBrk="0" hangingPunct="0">
              <a:buFontTx/>
              <a:buChar char="-"/>
            </a:pPr>
            <a:r>
              <a:rPr lang="en-US" altLang="vi-VN" sz="3600">
                <a:solidFill>
                  <a:srgbClr val="00B050"/>
                </a:solidFill>
                <a:latin typeface="Times New Roman" panose="02020603050405020304" pitchFamily="18" charset="0"/>
              </a:rPr>
              <a:t>Nêu chức năng của nhà n</a:t>
            </a:r>
            <a:r>
              <a:rPr lang="vi-VN" altLang="vi-VN" sz="3600">
                <a:solidFill>
                  <a:srgbClr val="00B050"/>
                </a:solidFill>
                <a:latin typeface="Times New Roman" panose="02020603050405020304" pitchFamily="18" charset="0"/>
              </a:rPr>
              <a:t>ước pháp quyền xã hội chủ nghĩa Việt Nam?</a:t>
            </a:r>
          </a:p>
          <a:p>
            <a:pPr algn="ctr" eaLnBrk="0" hangingPunct="0"/>
            <a:r>
              <a:rPr lang="vi-VN" altLang="vi-VN" sz="3600">
                <a:solidFill>
                  <a:srgbClr val="00B050"/>
                </a:solidFill>
                <a:latin typeface="Times New Roman" panose="02020603050405020304" pitchFamily="18" charset="0"/>
              </a:rPr>
              <a:t>-  Trách nhiệm của công dân trong việc tham gia xây dựng nhà nước pháp quyền xã hội chủ nghĩa Việt Nam?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0D74127-F30D-45D5-9ADE-279851D79594}"/>
              </a:ext>
            </a:extLst>
          </p:cNvPr>
          <p:cNvSpPr>
            <a:spLocks noGrp="1" noChangeArrowheads="1"/>
          </p:cNvSpPr>
          <p:nvPr>
            <p:ph type="title"/>
          </p:nvPr>
        </p:nvSpPr>
        <p:spPr>
          <a:xfrm>
            <a:off x="1981200" y="814388"/>
            <a:ext cx="8686800" cy="481012"/>
          </a:xfrm>
        </p:spPr>
        <p:txBody>
          <a:bodyPr/>
          <a:lstStyle/>
          <a:p>
            <a:r>
              <a:rPr lang="en-US" altLang="vi-VN" sz="2400" b="1" i="1">
                <a:solidFill>
                  <a:srgbClr val="FF0000"/>
                </a:solidFill>
                <a:latin typeface="Times New Roman" panose="02020603050405020304" pitchFamily="18" charset="0"/>
              </a:rPr>
              <a:t>Chỉ ra hình thức dân chủ trong các tình huống sau?</a:t>
            </a:r>
          </a:p>
        </p:txBody>
      </p:sp>
      <p:sp>
        <p:nvSpPr>
          <p:cNvPr id="4" name="Text Box 3">
            <a:extLst>
              <a:ext uri="{FF2B5EF4-FFF2-40B4-BE49-F238E27FC236}">
                <a16:creationId xmlns:a16="http://schemas.microsoft.com/office/drawing/2014/main" id="{906153CD-C27C-4B02-A88F-E6A1B41E8556}"/>
              </a:ext>
            </a:extLst>
          </p:cNvPr>
          <p:cNvSpPr txBox="1">
            <a:spLocks noChangeArrowheads="1"/>
          </p:cNvSpPr>
          <p:nvPr/>
        </p:nvSpPr>
        <p:spPr bwMode="auto">
          <a:xfrm>
            <a:off x="1930400" y="1512889"/>
            <a:ext cx="5257800" cy="3108325"/>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r>
              <a:rPr lang="en-US" altLang="vi-VN" sz="2800">
                <a:latin typeface="Times New Roman" panose="02020603050405020304" pitchFamily="18" charset="0"/>
              </a:rPr>
              <a:t>1. Bầu cử hội đồng nhân dân</a:t>
            </a:r>
          </a:p>
          <a:p>
            <a:pPr eaLnBrk="0" hangingPunct="0"/>
            <a:r>
              <a:rPr lang="en-US" altLang="vi-VN" sz="2800">
                <a:latin typeface="Times New Roman" panose="02020603050405020304" pitchFamily="18" charset="0"/>
              </a:rPr>
              <a:t>2. Lớp trưởng kiến nghị về cơ sở vật chất của lớp học với nhà trường.</a:t>
            </a:r>
          </a:p>
          <a:p>
            <a:pPr eaLnBrk="0" hangingPunct="0"/>
            <a:r>
              <a:rPr lang="en-US" altLang="vi-VN" sz="2800">
                <a:latin typeface="Times New Roman" panose="02020603050405020304" pitchFamily="18" charset="0"/>
              </a:rPr>
              <a:t>3. Viết bài gửi đăng báo</a:t>
            </a:r>
          </a:p>
          <a:p>
            <a:pPr eaLnBrk="0" hangingPunct="0"/>
            <a:r>
              <a:rPr lang="en-US" altLang="vi-VN" sz="2800">
                <a:latin typeface="Times New Roman" panose="02020603050405020304" pitchFamily="18" charset="0"/>
              </a:rPr>
              <a:t>4. Tham gia câu lạc bộ </a:t>
            </a:r>
          </a:p>
          <a:p>
            <a:pPr eaLnBrk="0" hangingPunct="0"/>
            <a:r>
              <a:rPr lang="en-US" altLang="vi-VN" sz="2800">
                <a:latin typeface="Times New Roman" panose="02020603050405020304" pitchFamily="18" charset="0"/>
              </a:rPr>
              <a:t>    văn học</a:t>
            </a:r>
            <a:endParaRPr lang="en-US" altLang="zh-CN" sz="2800">
              <a:ea typeface="SimSun" panose="02010600030101010101" pitchFamily="2" charset="-122"/>
            </a:endParaRPr>
          </a:p>
        </p:txBody>
      </p:sp>
      <p:sp>
        <p:nvSpPr>
          <p:cNvPr id="5" name="Text Box 4">
            <a:extLst>
              <a:ext uri="{FF2B5EF4-FFF2-40B4-BE49-F238E27FC236}">
                <a16:creationId xmlns:a16="http://schemas.microsoft.com/office/drawing/2014/main" id="{E562DF84-0C0D-4452-B5F7-C5E655EB146D}"/>
              </a:ext>
            </a:extLst>
          </p:cNvPr>
          <p:cNvSpPr txBox="1">
            <a:spLocks noChangeArrowheads="1"/>
          </p:cNvSpPr>
          <p:nvPr/>
        </p:nvSpPr>
        <p:spPr bwMode="auto">
          <a:xfrm>
            <a:off x="7569200" y="1547814"/>
            <a:ext cx="2540000" cy="3106737"/>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r>
              <a:rPr lang="en-US" altLang="vi-VN" sz="2800" i="1" u="sng">
                <a:latin typeface="Times New Roman" panose="02020603050405020304" pitchFamily="18" charset="0"/>
              </a:rPr>
              <a:t>Đáp án</a:t>
            </a:r>
          </a:p>
          <a:p>
            <a:pPr eaLnBrk="0" hangingPunct="0"/>
            <a:r>
              <a:rPr lang="en-US" altLang="vi-VN" sz="2800">
                <a:latin typeface="Times New Roman" panose="02020603050405020304" pitchFamily="18" charset="0"/>
              </a:rPr>
              <a:t>Dân chủ trực tiếp:</a:t>
            </a:r>
          </a:p>
          <a:p>
            <a:pPr eaLnBrk="0" hangingPunct="0"/>
            <a:r>
              <a:rPr lang="en-US" altLang="vi-VN" sz="2800">
                <a:latin typeface="Times New Roman" panose="02020603050405020304" pitchFamily="18" charset="0"/>
              </a:rPr>
              <a:t>    </a:t>
            </a:r>
            <a:r>
              <a:rPr lang="en-US" altLang="vi-VN" sz="2800" i="1">
                <a:latin typeface="Times New Roman" panose="02020603050405020304" pitchFamily="18" charset="0"/>
              </a:rPr>
              <a:t>1, 3, 4</a:t>
            </a:r>
          </a:p>
          <a:p>
            <a:pPr eaLnBrk="0" hangingPunct="0"/>
            <a:r>
              <a:rPr lang="en-US" altLang="vi-VN" sz="2800">
                <a:latin typeface="Times New Roman" panose="02020603050405020304" pitchFamily="18" charset="0"/>
              </a:rPr>
              <a:t>Dân chủ gián tiếp: </a:t>
            </a:r>
          </a:p>
          <a:p>
            <a:pPr eaLnBrk="0" hangingPunct="0"/>
            <a:r>
              <a:rPr lang="en-US" altLang="vi-VN" sz="2800" i="1">
                <a:latin typeface="Times New Roman" panose="02020603050405020304" pitchFamily="18" charset="0"/>
              </a:rPr>
              <a:t>2</a:t>
            </a:r>
            <a:endParaRPr lang="en-US" altLang="zh-CN" sz="2800">
              <a:ea typeface="SimSun" panose="02010600030101010101" pitchFamily="2" charset="-122"/>
            </a:endParaRPr>
          </a:p>
        </p:txBody>
      </p:sp>
      <p:sp>
        <p:nvSpPr>
          <p:cNvPr id="34820" name="Text Box 5">
            <a:extLst>
              <a:ext uri="{FF2B5EF4-FFF2-40B4-BE49-F238E27FC236}">
                <a16:creationId xmlns:a16="http://schemas.microsoft.com/office/drawing/2014/main" id="{B61016D8-15AA-47DB-8001-066D93F9B8A3}"/>
              </a:ext>
            </a:extLst>
          </p:cNvPr>
          <p:cNvSpPr txBox="1">
            <a:spLocks noChangeArrowheads="1"/>
          </p:cNvSpPr>
          <p:nvPr/>
        </p:nvSpPr>
        <p:spPr bwMode="auto">
          <a:xfrm>
            <a:off x="2527300" y="101600"/>
            <a:ext cx="75819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800">
                <a:latin typeface="Times New Roman" panose="02020603050405020304" pitchFamily="18" charset="0"/>
              </a:rPr>
              <a:t>3. Các hình thức cơ bản của nền dân chủ</a:t>
            </a:r>
            <a:br>
              <a:rPr lang="en-US" altLang="vi-VN" sz="2800">
                <a:latin typeface="Times New Roman" panose="02020603050405020304" pitchFamily="18" charset="0"/>
              </a:rPr>
            </a:br>
            <a:endParaRPr lang="en-US" altLang="vi-VN" sz="280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checkerboard(across)">
                                      <p:cBhvr>
                                        <p:cTn id="7" dur="5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2" grpId="1"/>
      <p:bldP spid="4" grpId="0" animBg="1"/>
      <p:bldP spid="4" grpId="1" animBg="1"/>
      <p:bldP spid="5" grpId="0" animBg="1"/>
      <p:bldP spid="5"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FB1160E6-DE06-45E8-898B-AD1F8A18981C}"/>
              </a:ext>
            </a:extLst>
          </p:cNvPr>
          <p:cNvSpPr>
            <a:spLocks noGrp="1" noChangeArrowheads="1"/>
          </p:cNvSpPr>
          <p:nvPr>
            <p:ph type="title"/>
          </p:nvPr>
        </p:nvSpPr>
        <p:spPr>
          <a:xfrm>
            <a:off x="1676400" y="274638"/>
            <a:ext cx="8991600" cy="550862"/>
          </a:xfrm>
        </p:spPr>
        <p:txBody>
          <a:bodyPr/>
          <a:lstStyle/>
          <a:p>
            <a:r>
              <a:rPr lang="en-US" altLang="vi-VN" sz="2800" b="1">
                <a:latin typeface="Times New Roman" panose="02020603050405020304" pitchFamily="18" charset="0"/>
              </a:rPr>
              <a:t>3. Các hình thức cơ bản của nền dân chủ</a:t>
            </a:r>
          </a:p>
        </p:txBody>
      </p:sp>
      <p:sp>
        <p:nvSpPr>
          <p:cNvPr id="3" name="Text Box 2">
            <a:extLst>
              <a:ext uri="{FF2B5EF4-FFF2-40B4-BE49-F238E27FC236}">
                <a16:creationId xmlns:a16="http://schemas.microsoft.com/office/drawing/2014/main" id="{C578DD28-FB64-43D6-A403-DBDC6B91790F}"/>
              </a:ext>
            </a:extLst>
          </p:cNvPr>
          <p:cNvSpPr txBox="1">
            <a:spLocks noChangeArrowheads="1"/>
          </p:cNvSpPr>
          <p:nvPr/>
        </p:nvSpPr>
        <p:spPr bwMode="auto">
          <a:xfrm>
            <a:off x="2898775" y="1749425"/>
            <a:ext cx="6394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vi-VN" sz="2800" i="1">
                <a:solidFill>
                  <a:srgbClr val="0000FF"/>
                </a:solidFill>
                <a:latin typeface="Times New Roman" panose="02020603050405020304" pitchFamily="18" charset="0"/>
              </a:rPr>
              <a:t>Dân chủ trực tiếp và dân chủ đại diện </a:t>
            </a:r>
            <a:r>
              <a:rPr lang="vi-VN" altLang="en-US" sz="2800" i="1">
                <a:solidFill>
                  <a:srgbClr val="0000FF"/>
                </a:solidFill>
                <a:latin typeface="Times New Roman" panose="02020603050405020304" pitchFamily="18" charset="0"/>
              </a:rPr>
              <a:t>có</a:t>
            </a:r>
            <a:r>
              <a:rPr lang="en-US" altLang="vi-VN" sz="2800" i="1">
                <a:solidFill>
                  <a:srgbClr val="0000FF"/>
                </a:solidFill>
                <a:latin typeface="Times New Roman" panose="02020603050405020304" pitchFamily="18" charset="0"/>
              </a:rPr>
              <a:t> quan hệ mật thiết với nhau, đều là hình thức của chế độ dân chủ.</a:t>
            </a:r>
          </a:p>
        </p:txBody>
      </p:sp>
      <p:sp>
        <p:nvSpPr>
          <p:cNvPr id="4" name="Text Box 3">
            <a:extLst>
              <a:ext uri="{FF2B5EF4-FFF2-40B4-BE49-F238E27FC236}">
                <a16:creationId xmlns:a16="http://schemas.microsoft.com/office/drawing/2014/main" id="{EB126992-5CFB-4639-981D-97F4FD89E5BF}"/>
              </a:ext>
            </a:extLst>
          </p:cNvPr>
          <p:cNvSpPr txBox="1">
            <a:spLocks noChangeArrowheads="1"/>
          </p:cNvSpPr>
          <p:nvPr/>
        </p:nvSpPr>
        <p:spPr bwMode="auto">
          <a:xfrm>
            <a:off x="1847851" y="915989"/>
            <a:ext cx="86725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vi-VN" sz="2800" i="1">
                <a:solidFill>
                  <a:srgbClr val="FF0000"/>
                </a:solidFill>
                <a:latin typeface="Times New Roman" panose="02020603050405020304" pitchFamily="18" charset="0"/>
              </a:rPr>
              <a:t>Mối quan hệ giữa dân chủ trực tiếp và dân chủ gián tiếp</a:t>
            </a:r>
            <a:r>
              <a:rPr lang="vi-VN" altLang="en-US" sz="2800" i="1">
                <a:solidFill>
                  <a:srgbClr val="FF0000"/>
                </a:solidFill>
                <a:latin typeface="Times New Roman" panose="02020603050405020304" pitchFamily="18" charset="0"/>
              </a:rPr>
              <a:t>? </a:t>
            </a:r>
            <a:r>
              <a:rPr lang="en-US" altLang="vi-VN" sz="2800">
                <a:solidFill>
                  <a:srgbClr val="FF0000"/>
                </a:solidFill>
                <a:latin typeface="Times New Roman" panose="02020603050405020304"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67" name="Rectangle 23">
            <a:extLst>
              <a:ext uri="{FF2B5EF4-FFF2-40B4-BE49-F238E27FC236}">
                <a16:creationId xmlns:a16="http://schemas.microsoft.com/office/drawing/2014/main" id="{B0745BD5-ACBC-4E4B-B82C-7A1AB8D5A08C}"/>
              </a:ext>
            </a:extLst>
          </p:cNvPr>
          <p:cNvSpPr>
            <a:spLocks noGrp="1" noChangeArrowheads="1"/>
          </p:cNvSpPr>
          <p:nvPr>
            <p:ph type="title"/>
          </p:nvPr>
        </p:nvSpPr>
        <p:spPr>
          <a:xfrm>
            <a:off x="1676400" y="0"/>
            <a:ext cx="8915400" cy="1295400"/>
          </a:xfrm>
        </p:spPr>
        <p:txBody>
          <a:bodyPr/>
          <a:lstStyle/>
          <a:p>
            <a:r>
              <a:rPr lang="en-US" altLang="vi-VN" sz="2800" b="1">
                <a:solidFill>
                  <a:srgbClr val="00B050"/>
                </a:solidFill>
                <a:latin typeface="Times New Roman" panose="02020603050405020304" pitchFamily="18" charset="0"/>
              </a:rPr>
              <a:t>Ưu điểm và hạn chế </a:t>
            </a:r>
            <a:br>
              <a:rPr lang="en-US" altLang="vi-VN" sz="2800" b="1">
                <a:solidFill>
                  <a:srgbClr val="00B050"/>
                </a:solidFill>
                <a:latin typeface="Times New Roman" panose="02020603050405020304" pitchFamily="18" charset="0"/>
              </a:rPr>
            </a:br>
            <a:r>
              <a:rPr lang="en-US" altLang="vi-VN" sz="2800" b="1">
                <a:solidFill>
                  <a:srgbClr val="00B050"/>
                </a:solidFill>
                <a:latin typeface="Times New Roman" panose="02020603050405020304" pitchFamily="18" charset="0"/>
              </a:rPr>
              <a:t>của hai hình thức dân chủ</a:t>
            </a:r>
            <a:br>
              <a:rPr lang="en-US" altLang="vi-VN" sz="2800" b="1">
                <a:latin typeface="Times New Roman" panose="02020603050405020304" pitchFamily="18" charset="0"/>
              </a:rPr>
            </a:br>
            <a:endParaRPr lang="en-US" altLang="vi-VN" sz="2800" b="1">
              <a:latin typeface="Times New Roman" panose="02020603050405020304" pitchFamily="18" charset="0"/>
            </a:endParaRPr>
          </a:p>
        </p:txBody>
      </p:sp>
      <p:graphicFrame>
        <p:nvGraphicFramePr>
          <p:cNvPr id="32771" name="Content Placeholder 32770">
            <a:extLst>
              <a:ext uri="{FF2B5EF4-FFF2-40B4-BE49-F238E27FC236}">
                <a16:creationId xmlns:a16="http://schemas.microsoft.com/office/drawing/2014/main" id="{C22A155E-92F4-45E1-9EA9-BD2007D79FE8}"/>
              </a:ext>
            </a:extLst>
          </p:cNvPr>
          <p:cNvGraphicFramePr>
            <a:graphicFrameLocks noGrp="1"/>
          </p:cNvGraphicFramePr>
          <p:nvPr>
            <p:ph idx="4294967295"/>
          </p:nvPr>
        </p:nvGraphicFramePr>
        <p:xfrm>
          <a:off x="1524000" y="1447801"/>
          <a:ext cx="9144000" cy="5248275"/>
        </p:xfrm>
        <a:graphic>
          <a:graphicData uri="http://schemas.openxmlformats.org/drawingml/2006/table">
            <a:tbl>
              <a:tblPr/>
              <a:tblGrid>
                <a:gridCol w="1100138">
                  <a:extLst>
                    <a:ext uri="{9D8B030D-6E8A-4147-A177-3AD203B41FA5}">
                      <a16:colId xmlns:a16="http://schemas.microsoft.com/office/drawing/2014/main" val="20000"/>
                    </a:ext>
                  </a:extLst>
                </a:gridCol>
                <a:gridCol w="3776662">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822817">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vi-VN" sz="2400" dirty="0">
                          <a:solidFill>
                            <a:srgbClr val="FF0000"/>
                          </a:solidFill>
                          <a:latin typeface="Times New Roman" panose="02020603050405020304" pitchFamily="18" charset="0"/>
                        </a:rPr>
                        <a:t>Hình thức</a:t>
                      </a:r>
                    </a:p>
                  </a:txBody>
                  <a:tcPr marT="45709" marB="45709">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vi-VN" sz="2400" dirty="0">
                          <a:solidFill>
                            <a:srgbClr val="FF0000"/>
                          </a:solidFill>
                          <a:latin typeface="Times New Roman" panose="02020603050405020304" pitchFamily="18" charset="0"/>
                        </a:rPr>
                        <a:t>Ưu điểm</a:t>
                      </a:r>
                    </a:p>
                  </a:txBody>
                  <a:tcPr marT="45709" marB="4570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vi-VN" sz="2400" dirty="0">
                          <a:solidFill>
                            <a:srgbClr val="FF0000"/>
                          </a:solidFill>
                          <a:latin typeface="Times New Roman" panose="02020603050405020304" pitchFamily="18" charset="0"/>
                        </a:rPr>
                        <a:t>Hạn chế</a:t>
                      </a:r>
                    </a:p>
                  </a:txBody>
                  <a:tcPr marT="45709" marB="45709">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93567">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vi-VN" sz="2400" dirty="0">
                          <a:solidFill>
                            <a:srgbClr val="FF0000"/>
                          </a:solidFill>
                          <a:latin typeface="Times New Roman" panose="02020603050405020304" pitchFamily="18" charset="0"/>
                        </a:rPr>
                        <a:t>Dân chủ trực tiếp</a:t>
                      </a:r>
                    </a:p>
                  </a:txBody>
                  <a:tcPr marT="45709" marB="45709">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lang="en-US" altLang="vi-VN" sz="2400" dirty="0">
                          <a:solidFill>
                            <a:srgbClr val="000000"/>
                          </a:solidFill>
                          <a:latin typeface="Times New Roman" panose="02020603050405020304" pitchFamily="18" charset="0"/>
                        </a:rPr>
                        <a:t>Công dân trực tiếp phản ánh nguyện vọng của mình nên mang tính quần chúng rộng rãi.  </a:t>
                      </a:r>
                    </a:p>
                    <a:p>
                      <a:pPr lvl="0" eaLnBrk="1" hangingPunct="1">
                        <a:spcBef>
                          <a:spcPct val="20000"/>
                        </a:spcBef>
                        <a:buNone/>
                      </a:pPr>
                      <a:endParaRPr lang="en-US" altLang="vi-VN" sz="2400" dirty="0">
                        <a:latin typeface="Times New Roman" panose="02020603050405020304" pitchFamily="18" charset="0"/>
                      </a:endParaRPr>
                    </a:p>
                  </a:txBody>
                  <a:tcPr marT="45709" marB="4570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lang="en-US" altLang="vi-VN" sz="2400" dirty="0">
                          <a:solidFill>
                            <a:srgbClr val="000000"/>
                          </a:solidFill>
                          <a:latin typeface="Times New Roman" panose="02020603050405020304" pitchFamily="18" charset="0"/>
                        </a:rPr>
                        <a:t>Phụ thuộc vào trình độ nhận thức của mỗi người và khĩ thống nhất ý kiến.</a:t>
                      </a:r>
                    </a:p>
                    <a:p>
                      <a:pPr lvl="0" eaLnBrk="1" hangingPunct="1">
                        <a:spcBef>
                          <a:spcPct val="20000"/>
                        </a:spcBef>
                        <a:buNone/>
                      </a:pPr>
                      <a:endParaRPr lang="en-US" altLang="vi-VN" sz="2400" dirty="0">
                        <a:latin typeface="Times New Roman" panose="02020603050405020304" pitchFamily="18" charset="0"/>
                      </a:endParaRPr>
                    </a:p>
                  </a:txBody>
                  <a:tcPr marT="45709" marB="45709">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31892">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vi-VN" sz="2400" dirty="0">
                          <a:solidFill>
                            <a:srgbClr val="FF0000"/>
                          </a:solidFill>
                          <a:latin typeface="Times New Roman" panose="02020603050405020304" pitchFamily="18" charset="0"/>
                        </a:rPr>
                        <a:t>Dân chủ gián tiếp</a:t>
                      </a:r>
                    </a:p>
                  </a:txBody>
                  <a:tcPr marT="45709" marB="45709">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lang="en-US" altLang="vi-VN" sz="2400" dirty="0">
                          <a:solidFill>
                            <a:srgbClr val="000000"/>
                          </a:solidFill>
                          <a:latin typeface="Times New Roman" panose="02020603050405020304" pitchFamily="18" charset="0"/>
                        </a:rPr>
                        <a:t>Thống nhất được nguyện vọng của cơng dân trong tất cả hoạt động từ trung ương đến địa phương.</a:t>
                      </a:r>
                    </a:p>
                    <a:p>
                      <a:pPr lvl="0" eaLnBrk="1" hangingPunct="1">
                        <a:spcBef>
                          <a:spcPct val="20000"/>
                        </a:spcBef>
                        <a:buNone/>
                      </a:pPr>
                      <a:endParaRPr lang="en-US" altLang="vi-VN" sz="2400" dirty="0">
                        <a:solidFill>
                          <a:srgbClr val="000000"/>
                        </a:solidFill>
                        <a:latin typeface="Times New Roman" panose="02020603050405020304" pitchFamily="18" charset="0"/>
                      </a:endParaRPr>
                    </a:p>
                    <a:p>
                      <a:pPr lvl="0" eaLnBrk="1" hangingPunct="1">
                        <a:spcBef>
                          <a:spcPct val="20000"/>
                        </a:spcBef>
                        <a:buNone/>
                      </a:pPr>
                      <a:endParaRPr lang="en-US" altLang="vi-VN" sz="2400" dirty="0">
                        <a:latin typeface="Times New Roman" panose="02020603050405020304" pitchFamily="18" charset="0"/>
                      </a:endParaRPr>
                    </a:p>
                  </a:txBody>
                  <a:tcPr marT="45709" marB="4570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1"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eaLnBrk="1" hangingPunct="1">
                        <a:buNone/>
                      </a:pPr>
                      <a:r>
                        <a:rPr lang="en-US" altLang="vi-VN" sz="2400" dirty="0">
                          <a:solidFill>
                            <a:srgbClr val="000000"/>
                          </a:solidFill>
                          <a:latin typeface="Times New Roman" panose="02020603050405020304" pitchFamily="18" charset="0"/>
                        </a:rPr>
                        <a:t>Không được phản ánh trực tiếp nguyện vọng và phải phụ thuộc vào khả năng của người đại diện.</a:t>
                      </a:r>
                    </a:p>
                    <a:p>
                      <a:pPr lvl="0" eaLnBrk="1" hangingPunct="1">
                        <a:spcBef>
                          <a:spcPct val="20000"/>
                        </a:spcBef>
                        <a:buNone/>
                      </a:pPr>
                      <a:endParaRPr lang="en-US" altLang="vi-VN" sz="2400" dirty="0">
                        <a:latin typeface="Times New Roman" panose="02020603050405020304" pitchFamily="18" charset="0"/>
                      </a:endParaRPr>
                    </a:p>
                  </a:txBody>
                  <a:tcPr marT="45709" marB="45709">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85367"/>
                                        </p:tgtEl>
                                        <p:attrNameLst>
                                          <p:attrName>style.visibility</p:attrName>
                                        </p:attrNameLst>
                                      </p:cBhvr>
                                      <p:to>
                                        <p:strVal val="visible"/>
                                      </p:to>
                                    </p:set>
                                    <p:anim calcmode="lin" valueType="num">
                                      <p:cBhvr>
                                        <p:cTn id="7" dur="1000" fill="hold"/>
                                        <p:tgtEl>
                                          <p:spTgt spid="185367"/>
                                        </p:tgtEl>
                                        <p:attrNameLst>
                                          <p:attrName>ppt_x</p:attrName>
                                        </p:attrNameLst>
                                      </p:cBhvr>
                                      <p:tavLst>
                                        <p:tav tm="0">
                                          <p:val>
                                            <p:strVal val="#ppt_x-.2"/>
                                          </p:val>
                                        </p:tav>
                                        <p:tav tm="100000">
                                          <p:val>
                                            <p:strVal val="#ppt_x"/>
                                          </p:val>
                                        </p:tav>
                                      </p:tavLst>
                                    </p:anim>
                                    <p:anim calcmode="lin" valueType="num">
                                      <p:cBhvr>
                                        <p:cTn id="8" dur="1000" fill="hold"/>
                                        <p:tgtEl>
                                          <p:spTgt spid="18536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536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7" presetClass="entr" presetSubtype="4" fill="hold" nodeType="clickEffect">
                                  <p:stCondLst>
                                    <p:cond delay="0"/>
                                  </p:stCondLst>
                                  <p:childTnLst>
                                    <p:set>
                                      <p:cBhvr>
                                        <p:cTn id="13" dur="1" fill="hold">
                                          <p:stCondLst>
                                            <p:cond delay="0"/>
                                          </p:stCondLst>
                                        </p:cTn>
                                        <p:tgtEl>
                                          <p:spTgt spid="32771"/>
                                        </p:tgtEl>
                                        <p:attrNameLst>
                                          <p:attrName>style.visibility</p:attrName>
                                        </p:attrNameLst>
                                      </p:cBhvr>
                                      <p:to>
                                        <p:strVal val="visible"/>
                                      </p:to>
                                    </p:set>
                                    <p:anim calcmode="lin" valueType="num">
                                      <p:cBhvr>
                                        <p:cTn id="14" dur="5000" fill="hold"/>
                                        <p:tgtEl>
                                          <p:spTgt spid="32771"/>
                                        </p:tgtEl>
                                        <p:attrNameLst>
                                          <p:attrName>ppt_x</p:attrName>
                                        </p:attrNameLst>
                                      </p:cBhvr>
                                      <p:tavLst>
                                        <p:tav tm="0">
                                          <p:val>
                                            <p:strVal val="#ppt_x"/>
                                          </p:val>
                                        </p:tav>
                                        <p:tav tm="100000">
                                          <p:val>
                                            <p:strVal val="#ppt_x"/>
                                          </p:val>
                                        </p:tav>
                                      </p:tavLst>
                                    </p:anim>
                                    <p:anim calcmode="lin" valueType="num">
                                      <p:cBhvr>
                                        <p:cTn id="15" dur="5000" fill="hold"/>
                                        <p:tgtEl>
                                          <p:spTgt spid="327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6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8DE2DED2-5365-494D-9258-5219A029C2F9}"/>
              </a:ext>
            </a:extLst>
          </p:cNvPr>
          <p:cNvSpPr>
            <a:spLocks noGrp="1" noChangeArrowheads="1"/>
          </p:cNvSpPr>
          <p:nvPr>
            <p:ph type="title"/>
          </p:nvPr>
        </p:nvSpPr>
        <p:spPr>
          <a:xfrm>
            <a:off x="3733800" y="274638"/>
            <a:ext cx="5029200" cy="1143000"/>
          </a:xfrm>
        </p:spPr>
        <p:txBody>
          <a:bodyPr/>
          <a:lstStyle/>
          <a:p>
            <a:r>
              <a:rPr lang="en-US" altLang="vi-VN" sz="3200" b="1" i="1" u="sng">
                <a:solidFill>
                  <a:srgbClr val="FF0000"/>
                </a:solidFill>
                <a:latin typeface="Times New Roman" panose="02020603050405020304" pitchFamily="18" charset="0"/>
              </a:rPr>
              <a:t>Kết luận</a:t>
            </a:r>
          </a:p>
        </p:txBody>
      </p:sp>
      <p:sp>
        <p:nvSpPr>
          <p:cNvPr id="102403" name="Rectangle 3">
            <a:extLst>
              <a:ext uri="{FF2B5EF4-FFF2-40B4-BE49-F238E27FC236}">
                <a16:creationId xmlns:a16="http://schemas.microsoft.com/office/drawing/2014/main" id="{5405AC7B-5F0D-4F26-819E-69FD632D989D}"/>
              </a:ext>
            </a:extLst>
          </p:cNvPr>
          <p:cNvSpPr>
            <a:spLocks noGrp="1" noChangeArrowheads="1"/>
          </p:cNvSpPr>
          <p:nvPr>
            <p:ph idx="1"/>
          </p:nvPr>
        </p:nvSpPr>
        <p:spPr>
          <a:xfrm>
            <a:off x="1981200" y="1828801"/>
            <a:ext cx="8229600" cy="4297363"/>
          </a:xfrm>
        </p:spPr>
        <p:txBody>
          <a:bodyPr/>
          <a:lstStyle/>
          <a:p>
            <a:pPr algn="ctr">
              <a:buFontTx/>
              <a:buNone/>
            </a:pPr>
            <a:r>
              <a:rPr lang="en-US" altLang="vi-VN" b="1" i="1">
                <a:solidFill>
                  <a:srgbClr val="00B050"/>
                </a:solidFill>
                <a:latin typeface="Times New Roman" panose="02020603050405020304" pitchFamily="18" charset="0"/>
              </a:rPr>
              <a:t>Cần phải kết hợp sử dụng tốt cả hai hình thức dân chủ trực tiếp và dân chủ đại diện để phát huy tối đa hiệu quả của nền dân chủ xã hội chủ nghĩa.</a:t>
            </a:r>
          </a:p>
          <a:p>
            <a:pPr algn="ctr">
              <a:buFontTx/>
              <a:buNone/>
            </a:pPr>
            <a:endParaRPr lang="en-US" altLang="vi-VN" b="1" i="1">
              <a:solidFill>
                <a:srgbClr val="00B050"/>
              </a:solidFill>
              <a:latin typeface="Times New Roman" panose="02020603050405020304" pitchFamily="18" charset="0"/>
            </a:endParaRPr>
          </a:p>
          <a:p>
            <a:endParaRPr lang="en-US" altLang="vi-VN">
              <a:solidFill>
                <a:srgbClr val="00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p:cTn id="7" dur="500" fill="hold"/>
                                        <p:tgtEl>
                                          <p:spTgt spid="1024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40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24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a:extLst>
              <a:ext uri="{FF2B5EF4-FFF2-40B4-BE49-F238E27FC236}">
                <a16:creationId xmlns:a16="http://schemas.microsoft.com/office/drawing/2014/main" id="{E52093C7-110B-47D0-8180-32388968090A}"/>
              </a:ext>
            </a:extLst>
          </p:cNvPr>
          <p:cNvSpPr txBox="1">
            <a:spLocks noChangeArrowheads="1"/>
          </p:cNvSpPr>
          <p:nvPr/>
        </p:nvSpPr>
        <p:spPr bwMode="auto">
          <a:xfrm>
            <a:off x="5064125" y="666751"/>
            <a:ext cx="22494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vi-VN" altLang="en-US" sz="3600">
                <a:solidFill>
                  <a:srgbClr val="FF0000"/>
                </a:solidFill>
                <a:latin typeface="Times New Roman" panose="02020603050405020304" pitchFamily="18" charset="0"/>
              </a:rPr>
              <a:t>BÀI TẬP</a:t>
            </a:r>
          </a:p>
        </p:txBody>
      </p:sp>
      <p:sp>
        <p:nvSpPr>
          <p:cNvPr id="4" name="Oval 3">
            <a:extLst>
              <a:ext uri="{FF2B5EF4-FFF2-40B4-BE49-F238E27FC236}">
                <a16:creationId xmlns:a16="http://schemas.microsoft.com/office/drawing/2014/main" id="{3DE80B5F-BC40-48B8-A45D-FFC5C50A1D43}"/>
              </a:ext>
            </a:extLst>
          </p:cNvPr>
          <p:cNvSpPr>
            <a:spLocks noChangeArrowheads="1"/>
          </p:cNvSpPr>
          <p:nvPr/>
        </p:nvSpPr>
        <p:spPr bwMode="auto">
          <a:xfrm>
            <a:off x="2343150" y="2351089"/>
            <a:ext cx="533400" cy="471487"/>
          </a:xfrm>
          <a:prstGeom prst="ellipse">
            <a:avLst/>
          </a:prstGeom>
          <a:solidFill>
            <a:srgbClr val="FF0000"/>
          </a:solidFill>
          <a:ln w="9525">
            <a:solidFill>
              <a:schemeClr val="tx1"/>
            </a:solidFill>
            <a:round/>
            <a:headEnd/>
            <a:tailEnd/>
          </a:ln>
        </p:spPr>
        <p:txBody>
          <a:bodyPr/>
          <a:lstStyle/>
          <a:p>
            <a:pPr algn="r" rtl="1"/>
            <a:endParaRPr lang="en-US" altLang="vi-VN"/>
          </a:p>
        </p:txBody>
      </p:sp>
      <p:sp>
        <p:nvSpPr>
          <p:cNvPr id="38915" name="Text Box 4">
            <a:extLst>
              <a:ext uri="{FF2B5EF4-FFF2-40B4-BE49-F238E27FC236}">
                <a16:creationId xmlns:a16="http://schemas.microsoft.com/office/drawing/2014/main" id="{521435C7-6E34-44A6-A950-3B09CC608A78}"/>
              </a:ext>
            </a:extLst>
          </p:cNvPr>
          <p:cNvSpPr txBox="1">
            <a:spLocks noChangeArrowheads="1"/>
          </p:cNvSpPr>
          <p:nvPr/>
        </p:nvSpPr>
        <p:spPr bwMode="auto">
          <a:xfrm>
            <a:off x="2371725" y="1476376"/>
            <a:ext cx="75565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a:latin typeface="Times New Roman" panose="02020603050405020304" pitchFamily="18" charset="0"/>
                <a:ea typeface="SimSun" panose="02010600030101010101" pitchFamily="2" charset="-122"/>
              </a:rPr>
              <a:t>Câu 1: Nền dân chủ xã hội chủ nghĩa là nền dân chủ</a:t>
            </a:r>
          </a:p>
          <a:p>
            <a:pPr eaLnBrk="0" hangingPunct="0"/>
            <a:r>
              <a:rPr lang="en-US" altLang="zh-CN" sz="2800">
                <a:latin typeface="Times New Roman" panose="02020603050405020304" pitchFamily="18" charset="0"/>
                <a:ea typeface="SimSun" panose="02010600030101010101" pitchFamily="2" charset="-122"/>
              </a:rPr>
              <a:t>A. Của nhân dân lao động</a:t>
            </a:r>
          </a:p>
          <a:p>
            <a:pPr eaLnBrk="0" hangingPunct="0"/>
            <a:r>
              <a:rPr lang="en-US" altLang="zh-CN" sz="2800">
                <a:latin typeface="Times New Roman" panose="02020603050405020304" pitchFamily="18" charset="0"/>
                <a:ea typeface="SimSun" panose="02010600030101010101" pitchFamily="2" charset="-122"/>
              </a:rPr>
              <a:t>B. Của tất cả mọi người trong xã hội</a:t>
            </a:r>
          </a:p>
          <a:p>
            <a:pPr eaLnBrk="0" hangingPunct="0"/>
            <a:r>
              <a:rPr lang="en-US" altLang="zh-CN" sz="2800">
                <a:latin typeface="Times New Roman" panose="02020603050405020304" pitchFamily="18" charset="0"/>
                <a:ea typeface="SimSun" panose="02010600030101010101" pitchFamily="2" charset="-122"/>
              </a:rPr>
              <a:t>C. Của những người lãnh đạo</a:t>
            </a:r>
          </a:p>
          <a:p>
            <a:pPr eaLnBrk="0" hangingPunct="0"/>
            <a:r>
              <a:rPr lang="en-US" altLang="zh-CN" sz="2800">
                <a:latin typeface="Times New Roman" panose="02020603050405020304" pitchFamily="18" charset="0"/>
                <a:ea typeface="SimSun" panose="02010600030101010101" pitchFamily="2" charset="-122"/>
              </a:rPr>
              <a:t>D. Của giai cấp công nhân</a:t>
            </a:r>
          </a:p>
        </p:txBody>
      </p:sp>
    </p:spTree>
  </p:cSld>
  <p:clrMapOvr>
    <a:masterClrMapping/>
  </p:clrMapOvr>
  <p:transition advTm="516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2">
            <a:extLst>
              <a:ext uri="{FF2B5EF4-FFF2-40B4-BE49-F238E27FC236}">
                <a16:creationId xmlns:a16="http://schemas.microsoft.com/office/drawing/2014/main" id="{C4661DFC-BD02-45BE-92F4-D3FB04689B8A}"/>
              </a:ext>
            </a:extLst>
          </p:cNvPr>
          <p:cNvSpPr txBox="1">
            <a:spLocks noChangeArrowheads="1"/>
          </p:cNvSpPr>
          <p:nvPr/>
        </p:nvSpPr>
        <p:spPr bwMode="auto">
          <a:xfrm>
            <a:off x="5064125" y="1047751"/>
            <a:ext cx="22494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vi-VN" altLang="en-US" sz="3600">
                <a:solidFill>
                  <a:srgbClr val="FF0000"/>
                </a:solidFill>
                <a:latin typeface="Times New Roman" panose="02020603050405020304" pitchFamily="18" charset="0"/>
              </a:rPr>
              <a:t>BÀI TẬP</a:t>
            </a:r>
          </a:p>
        </p:txBody>
      </p:sp>
      <p:sp>
        <p:nvSpPr>
          <p:cNvPr id="4" name="Oval 3">
            <a:extLst>
              <a:ext uri="{FF2B5EF4-FFF2-40B4-BE49-F238E27FC236}">
                <a16:creationId xmlns:a16="http://schemas.microsoft.com/office/drawing/2014/main" id="{CDF0BC72-3B2F-4303-BDC0-AF4A47BAABF2}"/>
              </a:ext>
            </a:extLst>
          </p:cNvPr>
          <p:cNvSpPr>
            <a:spLocks noChangeArrowheads="1"/>
          </p:cNvSpPr>
          <p:nvPr/>
        </p:nvSpPr>
        <p:spPr bwMode="auto">
          <a:xfrm>
            <a:off x="4413250" y="3052764"/>
            <a:ext cx="533400" cy="471487"/>
          </a:xfrm>
          <a:prstGeom prst="ellipse">
            <a:avLst/>
          </a:prstGeom>
          <a:solidFill>
            <a:srgbClr val="FF0000"/>
          </a:solidFill>
          <a:ln w="9525">
            <a:solidFill>
              <a:schemeClr val="tx1"/>
            </a:solidFill>
            <a:round/>
            <a:headEnd/>
            <a:tailEnd/>
          </a:ln>
        </p:spPr>
        <p:txBody>
          <a:bodyPr/>
          <a:lstStyle/>
          <a:p>
            <a:pPr algn="r" rtl="1"/>
            <a:endParaRPr lang="en-US" altLang="vi-VN"/>
          </a:p>
        </p:txBody>
      </p:sp>
      <p:sp>
        <p:nvSpPr>
          <p:cNvPr id="39939" name="Text Box 4">
            <a:extLst>
              <a:ext uri="{FF2B5EF4-FFF2-40B4-BE49-F238E27FC236}">
                <a16:creationId xmlns:a16="http://schemas.microsoft.com/office/drawing/2014/main" id="{1BE74E0B-CC27-4E03-B6E4-173163A7E27D}"/>
              </a:ext>
            </a:extLst>
          </p:cNvPr>
          <p:cNvSpPr txBox="1">
            <a:spLocks noChangeArrowheads="1"/>
          </p:cNvSpPr>
          <p:nvPr/>
        </p:nvSpPr>
        <p:spPr bwMode="auto">
          <a:xfrm>
            <a:off x="2257425" y="2165351"/>
            <a:ext cx="767715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a:latin typeface="Times New Roman" panose="02020603050405020304" pitchFamily="18" charset="0"/>
                <a:ea typeface="SimSun" panose="02010600030101010101" pitchFamily="2" charset="-122"/>
              </a:rPr>
              <a:t>Câu </a:t>
            </a:r>
            <a:r>
              <a:rPr lang="vi-VN" altLang="en-US" sz="2800">
                <a:latin typeface="Times New Roman" panose="02020603050405020304" pitchFamily="18" charset="0"/>
              </a:rPr>
              <a:t>2</a:t>
            </a:r>
            <a:r>
              <a:rPr lang="en-US" altLang="zh-CN" sz="2800">
                <a:latin typeface="Times New Roman" panose="02020603050405020304" pitchFamily="18" charset="0"/>
                <a:ea typeface="SimSun" panose="02010600030101010101" pitchFamily="2" charset="-122"/>
              </a:rPr>
              <a:t>: Nền dân chủ xã hội chủ nghĩa gắn liền với</a:t>
            </a:r>
          </a:p>
          <a:p>
            <a:pPr eaLnBrk="0" hangingPunct="0"/>
            <a:endParaRPr lang="en-US" altLang="zh-CN" sz="2800">
              <a:latin typeface="Times New Roman" panose="02020603050405020304" pitchFamily="18" charset="0"/>
              <a:ea typeface="SimSun" panose="02010600030101010101" pitchFamily="2" charset="-122"/>
            </a:endParaRPr>
          </a:p>
          <a:p>
            <a:pPr eaLnBrk="0" hangingPunct="0"/>
            <a:r>
              <a:rPr lang="en-US" altLang="zh-CN" sz="2800">
                <a:latin typeface="Times New Roman" panose="02020603050405020304" pitchFamily="18" charset="0"/>
                <a:ea typeface="SimSun" panose="02010600030101010101" pitchFamily="2" charset="-122"/>
              </a:rPr>
              <a:t>A. Đạo đức      B. Pháp luật</a:t>
            </a:r>
          </a:p>
          <a:p>
            <a:pPr eaLnBrk="0" hangingPunct="0"/>
            <a:endParaRPr lang="en-US" altLang="zh-CN" sz="2800">
              <a:latin typeface="Times New Roman" panose="02020603050405020304" pitchFamily="18" charset="0"/>
              <a:ea typeface="SimSun" panose="02010600030101010101" pitchFamily="2" charset="-122"/>
            </a:endParaRPr>
          </a:p>
          <a:p>
            <a:pPr eaLnBrk="0" hangingPunct="0"/>
            <a:r>
              <a:rPr lang="en-US" altLang="zh-CN" sz="2800">
                <a:latin typeface="Times New Roman" panose="02020603050405020304" pitchFamily="18" charset="0"/>
                <a:ea typeface="SimSun" panose="02010600030101010101" pitchFamily="2" charset="-122"/>
              </a:rPr>
              <a:t>C. Phong tục      D. Truyền thống</a:t>
            </a:r>
          </a:p>
        </p:txBody>
      </p:sp>
    </p:spTree>
  </p:cSld>
  <p:clrMapOvr>
    <a:masterClrMapping/>
  </p:clrMapOvr>
  <p:transition advTm="516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2">
            <a:extLst>
              <a:ext uri="{FF2B5EF4-FFF2-40B4-BE49-F238E27FC236}">
                <a16:creationId xmlns:a16="http://schemas.microsoft.com/office/drawing/2014/main" id="{F81AB581-7429-4C3D-AC16-6E8AF43E2787}"/>
              </a:ext>
            </a:extLst>
          </p:cNvPr>
          <p:cNvSpPr txBox="1">
            <a:spLocks noChangeArrowheads="1"/>
          </p:cNvSpPr>
          <p:nvPr/>
        </p:nvSpPr>
        <p:spPr bwMode="auto">
          <a:xfrm>
            <a:off x="5064125" y="514351"/>
            <a:ext cx="22494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vi-VN" altLang="en-US" sz="3600">
                <a:solidFill>
                  <a:srgbClr val="FF0000"/>
                </a:solidFill>
                <a:latin typeface="Times New Roman" panose="02020603050405020304" pitchFamily="18" charset="0"/>
              </a:rPr>
              <a:t>BÀI TẬP</a:t>
            </a:r>
          </a:p>
        </p:txBody>
      </p:sp>
      <p:sp>
        <p:nvSpPr>
          <p:cNvPr id="4" name="Oval 3">
            <a:extLst>
              <a:ext uri="{FF2B5EF4-FFF2-40B4-BE49-F238E27FC236}">
                <a16:creationId xmlns:a16="http://schemas.microsoft.com/office/drawing/2014/main" id="{D6FDC20A-A32E-42C6-825B-C3830FB91532}"/>
              </a:ext>
            </a:extLst>
          </p:cNvPr>
          <p:cNvSpPr>
            <a:spLocks noChangeArrowheads="1"/>
          </p:cNvSpPr>
          <p:nvPr/>
        </p:nvSpPr>
        <p:spPr bwMode="auto">
          <a:xfrm>
            <a:off x="1885950" y="3494089"/>
            <a:ext cx="533400" cy="471487"/>
          </a:xfrm>
          <a:prstGeom prst="ellipse">
            <a:avLst/>
          </a:prstGeom>
          <a:solidFill>
            <a:srgbClr val="FF0000"/>
          </a:solidFill>
          <a:ln w="9525">
            <a:solidFill>
              <a:schemeClr val="tx1"/>
            </a:solidFill>
            <a:round/>
            <a:headEnd/>
            <a:tailEnd/>
          </a:ln>
        </p:spPr>
        <p:txBody>
          <a:bodyPr/>
          <a:lstStyle/>
          <a:p>
            <a:pPr algn="r" rtl="1"/>
            <a:endParaRPr lang="en-US" altLang="vi-VN"/>
          </a:p>
        </p:txBody>
      </p:sp>
      <p:sp>
        <p:nvSpPr>
          <p:cNvPr id="40963" name="Text Box 4">
            <a:extLst>
              <a:ext uri="{FF2B5EF4-FFF2-40B4-BE49-F238E27FC236}">
                <a16:creationId xmlns:a16="http://schemas.microsoft.com/office/drawing/2014/main" id="{772248E9-E9C0-40BF-9B61-B75029C57E8B}"/>
              </a:ext>
            </a:extLst>
          </p:cNvPr>
          <p:cNvSpPr txBox="1">
            <a:spLocks noChangeArrowheads="1"/>
          </p:cNvSpPr>
          <p:nvPr/>
        </p:nvSpPr>
        <p:spPr bwMode="auto">
          <a:xfrm>
            <a:off x="1897063" y="1374775"/>
            <a:ext cx="833755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a:latin typeface="Times New Roman" panose="02020603050405020304" pitchFamily="18" charset="0"/>
                <a:ea typeface="SimSun" panose="02010600030101010101" pitchFamily="2" charset="-122"/>
              </a:rPr>
              <a:t>Câu </a:t>
            </a:r>
            <a:r>
              <a:rPr lang="vi-VN" altLang="en-US" sz="2800">
                <a:latin typeface="Times New Roman" panose="02020603050405020304" pitchFamily="18" charset="0"/>
              </a:rPr>
              <a:t>3</a:t>
            </a:r>
            <a:r>
              <a:rPr lang="en-US" altLang="zh-CN" sz="2800">
                <a:latin typeface="Times New Roman" panose="02020603050405020304" pitchFamily="18" charset="0"/>
                <a:ea typeface="SimSun" panose="02010600030101010101" pitchFamily="2" charset="-122"/>
              </a:rPr>
              <a:t>: Một trong những nội dung của dân chủ trong lĩnh vực chính trị được thể hiện ở</a:t>
            </a:r>
          </a:p>
          <a:p>
            <a:pPr eaLnBrk="0" hangingPunct="0"/>
            <a:endParaRPr lang="en-US" altLang="zh-CN" sz="2800">
              <a:latin typeface="Times New Roman" panose="02020603050405020304" pitchFamily="18" charset="0"/>
              <a:ea typeface="SimSun" panose="02010600030101010101" pitchFamily="2" charset="-122"/>
            </a:endParaRPr>
          </a:p>
          <a:p>
            <a:pPr eaLnBrk="0" hangingPunct="0"/>
            <a:r>
              <a:rPr lang="en-US" altLang="zh-CN" sz="2800">
                <a:latin typeface="Times New Roman" panose="02020603050405020304" pitchFamily="18" charset="0"/>
                <a:ea typeface="SimSun" panose="02010600030101010101" pitchFamily="2" charset="-122"/>
              </a:rPr>
              <a:t>A. Quyền bình đẳng nam nữ</a:t>
            </a:r>
          </a:p>
          <a:p>
            <a:pPr eaLnBrk="0" hangingPunct="0"/>
            <a:endParaRPr lang="en-US" altLang="zh-CN" sz="2800">
              <a:latin typeface="Times New Roman" panose="02020603050405020304" pitchFamily="18" charset="0"/>
              <a:ea typeface="SimSun" panose="02010600030101010101" pitchFamily="2" charset="-122"/>
            </a:endParaRPr>
          </a:p>
          <a:p>
            <a:pPr eaLnBrk="0" hangingPunct="0"/>
            <a:r>
              <a:rPr lang="en-US" altLang="zh-CN" sz="2800">
                <a:latin typeface="Times New Roman" panose="02020603050405020304" pitchFamily="18" charset="0"/>
                <a:ea typeface="SimSun" panose="02010600030101010101" pitchFamily="2" charset="-122"/>
              </a:rPr>
              <a:t>B. Quyền tham gia quản lí nhà nước và xã hội</a:t>
            </a:r>
          </a:p>
          <a:p>
            <a:pPr eaLnBrk="0" hangingPunct="0"/>
            <a:endParaRPr lang="en-US" altLang="zh-CN" sz="2800">
              <a:latin typeface="Times New Roman" panose="02020603050405020304" pitchFamily="18" charset="0"/>
              <a:ea typeface="SimSun" panose="02010600030101010101" pitchFamily="2" charset="-122"/>
            </a:endParaRPr>
          </a:p>
          <a:p>
            <a:pPr eaLnBrk="0" hangingPunct="0"/>
            <a:endParaRPr lang="en-US" altLang="zh-CN" sz="2800">
              <a:latin typeface="Times New Roman" panose="02020603050405020304" pitchFamily="18" charset="0"/>
              <a:ea typeface="SimSun" panose="02010600030101010101" pitchFamily="2" charset="-122"/>
            </a:endParaRPr>
          </a:p>
          <a:p>
            <a:pPr eaLnBrk="0" hangingPunct="0"/>
            <a:r>
              <a:rPr lang="en-US" altLang="zh-CN" sz="2800">
                <a:latin typeface="Times New Roman" panose="02020603050405020304" pitchFamily="18" charset="0"/>
                <a:ea typeface="SimSun" panose="02010600030101010101" pitchFamily="2" charset="-122"/>
              </a:rPr>
              <a:t>C. Quyền tự do kinh doanh</a:t>
            </a:r>
          </a:p>
          <a:p>
            <a:pPr eaLnBrk="0" hangingPunct="0"/>
            <a:endParaRPr lang="en-US" altLang="zh-CN" sz="2800">
              <a:latin typeface="Times New Roman" panose="02020603050405020304" pitchFamily="18" charset="0"/>
              <a:ea typeface="SimSun" panose="02010600030101010101" pitchFamily="2" charset="-122"/>
            </a:endParaRPr>
          </a:p>
          <a:p>
            <a:pPr eaLnBrk="0" hangingPunct="0"/>
            <a:r>
              <a:rPr lang="en-US" altLang="zh-CN" sz="2800">
                <a:latin typeface="Times New Roman" panose="02020603050405020304" pitchFamily="18" charset="0"/>
                <a:ea typeface="SimSun" panose="02010600030101010101" pitchFamily="2" charset="-122"/>
              </a:rPr>
              <a:t>D. Quyền tự do lựa chọn nơi ở và làm việc</a:t>
            </a:r>
          </a:p>
        </p:txBody>
      </p:sp>
    </p:spTree>
  </p:cSld>
  <p:clrMapOvr>
    <a:masterClrMapping/>
  </p:clrMapOvr>
  <p:transition advTm="516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a:extLst>
              <a:ext uri="{FF2B5EF4-FFF2-40B4-BE49-F238E27FC236}">
                <a16:creationId xmlns:a16="http://schemas.microsoft.com/office/drawing/2014/main" id="{1B26DFAE-366F-4F6D-AC73-865F618B1ED9}"/>
              </a:ext>
            </a:extLst>
          </p:cNvPr>
          <p:cNvSpPr txBox="1">
            <a:spLocks noChangeArrowheads="1"/>
          </p:cNvSpPr>
          <p:nvPr/>
        </p:nvSpPr>
        <p:spPr bwMode="auto">
          <a:xfrm>
            <a:off x="4759325" y="514351"/>
            <a:ext cx="22494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vi-VN" altLang="en-US" sz="3600">
                <a:solidFill>
                  <a:srgbClr val="FF0000"/>
                </a:solidFill>
                <a:latin typeface="Times New Roman" panose="02020603050405020304" pitchFamily="18" charset="0"/>
              </a:rPr>
              <a:t>BÀI TẬP</a:t>
            </a:r>
          </a:p>
        </p:txBody>
      </p:sp>
      <p:sp>
        <p:nvSpPr>
          <p:cNvPr id="4" name="Oval 3">
            <a:extLst>
              <a:ext uri="{FF2B5EF4-FFF2-40B4-BE49-F238E27FC236}">
                <a16:creationId xmlns:a16="http://schemas.microsoft.com/office/drawing/2014/main" id="{3D66C1FD-F4FF-4088-9664-06D72DE8A69B}"/>
              </a:ext>
            </a:extLst>
          </p:cNvPr>
          <p:cNvSpPr>
            <a:spLocks noChangeArrowheads="1"/>
          </p:cNvSpPr>
          <p:nvPr/>
        </p:nvSpPr>
        <p:spPr bwMode="auto">
          <a:xfrm>
            <a:off x="4400550" y="3646489"/>
            <a:ext cx="533400" cy="471487"/>
          </a:xfrm>
          <a:prstGeom prst="ellipse">
            <a:avLst/>
          </a:prstGeom>
          <a:solidFill>
            <a:srgbClr val="FF0000"/>
          </a:solidFill>
          <a:ln w="9525">
            <a:solidFill>
              <a:schemeClr val="tx1"/>
            </a:solidFill>
            <a:round/>
            <a:headEnd/>
            <a:tailEnd/>
          </a:ln>
        </p:spPr>
        <p:txBody>
          <a:bodyPr/>
          <a:lstStyle/>
          <a:p>
            <a:pPr algn="r" rtl="1"/>
            <a:endParaRPr lang="en-US" altLang="vi-VN"/>
          </a:p>
        </p:txBody>
      </p:sp>
      <p:sp>
        <p:nvSpPr>
          <p:cNvPr id="41987" name="Text Box 1">
            <a:extLst>
              <a:ext uri="{FF2B5EF4-FFF2-40B4-BE49-F238E27FC236}">
                <a16:creationId xmlns:a16="http://schemas.microsoft.com/office/drawing/2014/main" id="{BF85BD5A-9809-4C63-A0B4-8E6F28C00923}"/>
              </a:ext>
            </a:extLst>
          </p:cNvPr>
          <p:cNvSpPr txBox="1">
            <a:spLocks noChangeArrowheads="1"/>
          </p:cNvSpPr>
          <p:nvPr/>
        </p:nvSpPr>
        <p:spPr bwMode="auto">
          <a:xfrm>
            <a:off x="2030414" y="1541464"/>
            <a:ext cx="8294687"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a:latin typeface="Times New Roman" panose="02020603050405020304" pitchFamily="18" charset="0"/>
                <a:ea typeface="SimSun" panose="02010600030101010101" pitchFamily="2" charset="-122"/>
              </a:rPr>
              <a:t>Câu </a:t>
            </a:r>
            <a:r>
              <a:rPr lang="vi-VN" altLang="en-US" sz="2800">
                <a:latin typeface="Times New Roman" panose="02020603050405020304" pitchFamily="18" charset="0"/>
              </a:rPr>
              <a:t>4</a:t>
            </a:r>
            <a:r>
              <a:rPr lang="en-US" altLang="zh-CN" sz="2800">
                <a:latin typeface="Times New Roman" panose="02020603050405020304" pitchFamily="18" charset="0"/>
                <a:ea typeface="SimSun" panose="02010600030101010101" pitchFamily="2" charset="-122"/>
              </a:rPr>
              <a:t>: Quyền lao động thể hiện dân chủ trong lĩnh vực nào dưới đây?</a:t>
            </a:r>
          </a:p>
          <a:p>
            <a:pPr eaLnBrk="0" hangingPunct="0"/>
            <a:endParaRPr lang="en-US" altLang="zh-CN" sz="2800">
              <a:latin typeface="Times New Roman" panose="02020603050405020304" pitchFamily="18" charset="0"/>
              <a:ea typeface="SimSun" panose="02010600030101010101" pitchFamily="2" charset="-122"/>
            </a:endParaRPr>
          </a:p>
          <a:p>
            <a:pPr eaLnBrk="0" hangingPunct="0"/>
            <a:r>
              <a:rPr lang="en-US" altLang="zh-CN" sz="2800">
                <a:latin typeface="Times New Roman" panose="02020603050405020304" pitchFamily="18" charset="0"/>
                <a:ea typeface="SimSun" panose="02010600030101010101" pitchFamily="2" charset="-122"/>
              </a:rPr>
              <a:t>A. Kinh tế      B. Văn hóa</a:t>
            </a:r>
          </a:p>
          <a:p>
            <a:pPr eaLnBrk="0" hangingPunct="0"/>
            <a:endParaRPr lang="en-US" altLang="zh-CN" sz="2800">
              <a:latin typeface="Times New Roman" panose="02020603050405020304" pitchFamily="18" charset="0"/>
              <a:ea typeface="SimSun" panose="02010600030101010101" pitchFamily="2" charset="-122"/>
            </a:endParaRPr>
          </a:p>
          <a:p>
            <a:pPr eaLnBrk="0" hangingPunct="0"/>
            <a:r>
              <a:rPr lang="en-US" altLang="zh-CN" sz="2800">
                <a:latin typeface="Times New Roman" panose="02020603050405020304" pitchFamily="18" charset="0"/>
                <a:ea typeface="SimSun" panose="02010600030101010101" pitchFamily="2" charset="-122"/>
              </a:rPr>
              <a:t>C. Chính trị      D. Xã hội</a:t>
            </a:r>
          </a:p>
        </p:txBody>
      </p:sp>
    </p:spTree>
  </p:cSld>
  <p:clrMapOvr>
    <a:masterClrMapping/>
  </p:clrMapOvr>
  <p:transition advTm="516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a:extLst>
              <a:ext uri="{FF2B5EF4-FFF2-40B4-BE49-F238E27FC236}">
                <a16:creationId xmlns:a16="http://schemas.microsoft.com/office/drawing/2014/main" id="{D78318DF-4991-4A64-AA16-507AA077311D}"/>
              </a:ext>
            </a:extLst>
          </p:cNvPr>
          <p:cNvSpPr txBox="1">
            <a:spLocks noChangeArrowheads="1"/>
          </p:cNvSpPr>
          <p:nvPr/>
        </p:nvSpPr>
        <p:spPr bwMode="auto">
          <a:xfrm>
            <a:off x="5064125" y="361951"/>
            <a:ext cx="22494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vi-VN" altLang="en-US" sz="3600">
                <a:solidFill>
                  <a:srgbClr val="FF0000"/>
                </a:solidFill>
                <a:latin typeface="Times New Roman" panose="02020603050405020304" pitchFamily="18" charset="0"/>
              </a:rPr>
              <a:t>BÀI TẬP</a:t>
            </a:r>
          </a:p>
        </p:txBody>
      </p:sp>
      <p:sp>
        <p:nvSpPr>
          <p:cNvPr id="4" name="Oval 3">
            <a:extLst>
              <a:ext uri="{FF2B5EF4-FFF2-40B4-BE49-F238E27FC236}">
                <a16:creationId xmlns:a16="http://schemas.microsoft.com/office/drawing/2014/main" id="{CD00346B-408C-4C5B-8DAD-A1787649A980}"/>
              </a:ext>
            </a:extLst>
          </p:cNvPr>
          <p:cNvSpPr>
            <a:spLocks noChangeArrowheads="1"/>
          </p:cNvSpPr>
          <p:nvPr/>
        </p:nvSpPr>
        <p:spPr bwMode="auto">
          <a:xfrm>
            <a:off x="2495550" y="2503489"/>
            <a:ext cx="533400" cy="471487"/>
          </a:xfrm>
          <a:prstGeom prst="ellipse">
            <a:avLst/>
          </a:prstGeom>
          <a:solidFill>
            <a:srgbClr val="FF0000"/>
          </a:solidFill>
          <a:ln w="9525">
            <a:solidFill>
              <a:schemeClr val="tx1"/>
            </a:solidFill>
            <a:round/>
            <a:headEnd/>
            <a:tailEnd/>
          </a:ln>
        </p:spPr>
        <p:txBody>
          <a:bodyPr/>
          <a:lstStyle/>
          <a:p>
            <a:pPr algn="r" rtl="1"/>
            <a:endParaRPr lang="en-US" altLang="vi-VN"/>
          </a:p>
        </p:txBody>
      </p:sp>
      <p:sp>
        <p:nvSpPr>
          <p:cNvPr id="43011" name="Text Box 1">
            <a:extLst>
              <a:ext uri="{FF2B5EF4-FFF2-40B4-BE49-F238E27FC236}">
                <a16:creationId xmlns:a16="http://schemas.microsoft.com/office/drawing/2014/main" id="{5EF89B99-99A8-4204-868D-910B513F553E}"/>
              </a:ext>
            </a:extLst>
          </p:cNvPr>
          <p:cNvSpPr txBox="1">
            <a:spLocks noChangeArrowheads="1"/>
          </p:cNvSpPr>
          <p:nvPr/>
        </p:nvSpPr>
        <p:spPr bwMode="auto">
          <a:xfrm>
            <a:off x="2495551" y="1160464"/>
            <a:ext cx="73882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a:latin typeface="Times New Roman" panose="02020603050405020304" pitchFamily="18" charset="0"/>
                <a:ea typeface="SimSun" panose="02010600030101010101" pitchFamily="2" charset="-122"/>
              </a:rPr>
              <a:t>Câu 7: Quyền phê bình văn học thể hiện dân chủ trong lĩnh vực</a:t>
            </a:r>
          </a:p>
          <a:p>
            <a:pPr eaLnBrk="0" hangingPunct="0"/>
            <a:endParaRPr lang="en-US" altLang="zh-CN" sz="2800">
              <a:latin typeface="Times New Roman" panose="02020603050405020304" pitchFamily="18" charset="0"/>
              <a:ea typeface="SimSun" panose="02010600030101010101" pitchFamily="2" charset="-122"/>
            </a:endParaRPr>
          </a:p>
          <a:p>
            <a:pPr eaLnBrk="0" hangingPunct="0"/>
            <a:r>
              <a:rPr lang="en-US" altLang="zh-CN" sz="2800">
                <a:latin typeface="Times New Roman" panose="02020603050405020304" pitchFamily="18" charset="0"/>
                <a:ea typeface="SimSun" panose="02010600030101010101" pitchFamily="2" charset="-122"/>
              </a:rPr>
              <a:t>A. Văn hóa      B. Giáo dục</a:t>
            </a:r>
          </a:p>
          <a:p>
            <a:pPr eaLnBrk="0" hangingPunct="0"/>
            <a:endParaRPr lang="en-US" altLang="zh-CN" sz="2800">
              <a:latin typeface="Times New Roman" panose="02020603050405020304" pitchFamily="18" charset="0"/>
              <a:ea typeface="SimSun" panose="02010600030101010101" pitchFamily="2" charset="-122"/>
            </a:endParaRPr>
          </a:p>
          <a:p>
            <a:pPr eaLnBrk="0" hangingPunct="0"/>
            <a:r>
              <a:rPr lang="en-US" altLang="zh-CN" sz="2800">
                <a:latin typeface="Times New Roman" panose="02020603050405020304" pitchFamily="18" charset="0"/>
                <a:ea typeface="SimSun" panose="02010600030101010101" pitchFamily="2" charset="-122"/>
              </a:rPr>
              <a:t>C. Chính trị      D. Xã hội</a:t>
            </a:r>
          </a:p>
        </p:txBody>
      </p:sp>
    </p:spTree>
  </p:cSld>
  <p:clrMapOvr>
    <a:masterClrMapping/>
  </p:clrMapOvr>
  <p:transition advTm="516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5" name="Rectangle 3">
            <a:extLst>
              <a:ext uri="{FF2B5EF4-FFF2-40B4-BE49-F238E27FC236}">
                <a16:creationId xmlns:a16="http://schemas.microsoft.com/office/drawing/2014/main" id="{DE77CE7D-7767-4FC5-978D-7D4625D41165}"/>
              </a:ext>
            </a:extLst>
          </p:cNvPr>
          <p:cNvSpPr>
            <a:spLocks noGrp="1" noChangeArrowheads="1"/>
          </p:cNvSpPr>
          <p:nvPr/>
        </p:nvSpPr>
        <p:spPr bwMode="auto">
          <a:xfrm>
            <a:off x="2133600" y="2209800"/>
            <a:ext cx="8229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a:defRPr b="1">
                <a:solidFill>
                  <a:schemeClr val="tx1"/>
                </a:solidFill>
                <a:latin typeface="Arial" panose="020B0604020202020204" pitchFamily="34" charset="0"/>
              </a:defRPr>
            </a:lvl3pPr>
            <a:lvl4pPr>
              <a:defRPr b="1">
                <a:solidFill>
                  <a:schemeClr val="tx1"/>
                </a:solidFill>
                <a:latin typeface="Arial" panose="020B0604020202020204" pitchFamily="34" charset="0"/>
              </a:defRPr>
            </a:lvl4pPr>
            <a:lvl5pPr>
              <a:defRPr b="1">
                <a:solidFill>
                  <a:schemeClr val="tx1"/>
                </a:solidFill>
                <a:latin typeface="Arial" panose="020B0604020202020204" pitchFamily="34" charset="0"/>
              </a:defRPr>
            </a:lvl5pPr>
            <a:lvl6pPr fontAlgn="base">
              <a:spcBef>
                <a:spcPct val="0"/>
              </a:spcBef>
              <a:spcAft>
                <a:spcPct val="0"/>
              </a:spcAft>
              <a:defRPr b="1">
                <a:solidFill>
                  <a:schemeClr val="tx1"/>
                </a:solidFill>
                <a:latin typeface="Arial" panose="020B0604020202020204" pitchFamily="34" charset="0"/>
              </a:defRPr>
            </a:lvl6pPr>
            <a:lvl7pPr fontAlgn="base">
              <a:spcBef>
                <a:spcPct val="0"/>
              </a:spcBef>
              <a:spcAft>
                <a:spcPct val="0"/>
              </a:spcAft>
              <a:defRPr b="1">
                <a:solidFill>
                  <a:schemeClr val="tx1"/>
                </a:solidFill>
                <a:latin typeface="Arial" panose="020B0604020202020204" pitchFamily="34" charset="0"/>
              </a:defRPr>
            </a:lvl7pPr>
            <a:lvl8pPr fontAlgn="base">
              <a:spcBef>
                <a:spcPct val="0"/>
              </a:spcBef>
              <a:spcAft>
                <a:spcPct val="0"/>
              </a:spcAft>
              <a:defRPr b="1">
                <a:solidFill>
                  <a:schemeClr val="tx1"/>
                </a:solidFill>
                <a:latin typeface="Arial" panose="020B0604020202020204" pitchFamily="34" charset="0"/>
              </a:defRPr>
            </a:lvl8pPr>
            <a:lvl9pPr fontAlgn="base">
              <a:spcBef>
                <a:spcPct val="0"/>
              </a:spcBef>
              <a:spcAft>
                <a:spcPct val="0"/>
              </a:spcAft>
              <a:defRPr b="1">
                <a:solidFill>
                  <a:schemeClr val="tx1"/>
                </a:solidFill>
                <a:latin typeface="Arial" panose="020B0604020202020204" pitchFamily="34" charset="0"/>
              </a:defRPr>
            </a:lvl9pPr>
          </a:lstStyle>
          <a:p>
            <a:pPr eaLnBrk="0" hangingPunct="0">
              <a:spcBef>
                <a:spcPct val="20000"/>
              </a:spcBef>
              <a:buFont typeface="Wingdings" panose="05000000000000000000" pitchFamily="2" charset="2"/>
              <a:buChar char="ü"/>
            </a:pPr>
            <a:r>
              <a:rPr lang="en-US" altLang="vi-VN" sz="2800">
                <a:solidFill>
                  <a:srgbClr val="FF0000"/>
                </a:solidFill>
                <a:latin typeface="Calibri" panose="020F0502020204030204" pitchFamily="34" charset="0"/>
              </a:rPr>
              <a:t>HS về nhà </a:t>
            </a:r>
            <a:r>
              <a:rPr lang="vi-VN" altLang="en-US" sz="2800">
                <a:solidFill>
                  <a:srgbClr val="FF0000"/>
                </a:solidFill>
                <a:latin typeface="Calibri" panose="020F0502020204030204" pitchFamily="34" charset="0"/>
              </a:rPr>
              <a:t>học bài cũ</a:t>
            </a:r>
          </a:p>
          <a:p>
            <a:pPr eaLnBrk="0" hangingPunct="0">
              <a:spcBef>
                <a:spcPct val="20000"/>
              </a:spcBef>
              <a:buFont typeface="Wingdings" panose="05000000000000000000" pitchFamily="2" charset="2"/>
              <a:buChar char="ü"/>
            </a:pPr>
            <a:r>
              <a:rPr lang="vi-VN" altLang="en-US" sz="2800">
                <a:solidFill>
                  <a:srgbClr val="FF0000"/>
                </a:solidFill>
                <a:latin typeface="Calibri" panose="020F0502020204030204" pitchFamily="34" charset="0"/>
              </a:rPr>
              <a:t>Làm bài tập trong sgk</a:t>
            </a:r>
          </a:p>
          <a:p>
            <a:pPr eaLnBrk="0" hangingPunct="0">
              <a:spcBef>
                <a:spcPct val="20000"/>
              </a:spcBef>
              <a:buFont typeface="Wingdings" panose="05000000000000000000" pitchFamily="2" charset="2"/>
              <a:buChar char="ü"/>
            </a:pPr>
            <a:r>
              <a:rPr lang="en-US" altLang="vi-VN" sz="2800">
                <a:solidFill>
                  <a:srgbClr val="FF0000"/>
                </a:solidFill>
                <a:latin typeface="Calibri" panose="020F0502020204030204" pitchFamily="34" charset="0"/>
              </a:rPr>
              <a:t>Xem trước bài 1</a:t>
            </a:r>
            <a:r>
              <a:rPr lang="vi-VN" altLang="en-US" sz="2800">
                <a:solidFill>
                  <a:srgbClr val="FF0000"/>
                </a:solidFill>
                <a:latin typeface="Calibri" panose="020F0502020204030204" pitchFamily="34" charset="0"/>
              </a:rPr>
              <a:t>1</a:t>
            </a:r>
            <a:endParaRPr lang="en-US" altLang="vi-VN" sz="2800">
              <a:solidFill>
                <a:srgbClr val="FF0000"/>
              </a:solidFill>
              <a:latin typeface="Calibri" panose="020F0502020204030204" pitchFamily="34" charset="0"/>
            </a:endParaRPr>
          </a:p>
        </p:txBody>
      </p:sp>
      <p:sp>
        <p:nvSpPr>
          <p:cNvPr id="44034" name="Rectangle 6">
            <a:extLst>
              <a:ext uri="{FF2B5EF4-FFF2-40B4-BE49-F238E27FC236}">
                <a16:creationId xmlns:a16="http://schemas.microsoft.com/office/drawing/2014/main" id="{1B293F8A-6E9E-448D-9CB9-BD8E2B2E7545}"/>
              </a:ext>
            </a:extLst>
          </p:cNvPr>
          <p:cNvSpPr>
            <a:spLocks noChangeArrowheads="1"/>
          </p:cNvSpPr>
          <p:nvPr/>
        </p:nvSpPr>
        <p:spPr bwMode="auto">
          <a:xfrm>
            <a:off x="4625975" y="660400"/>
            <a:ext cx="2743200" cy="712788"/>
          </a:xfrm>
          <a:prstGeom prst="rect">
            <a:avLst/>
          </a:prstGeom>
          <a:gradFill rotWithShape="1">
            <a:gsLst>
              <a:gs pos="0">
                <a:srgbClr val="FFCCFF"/>
              </a:gs>
              <a:gs pos="50000">
                <a:schemeClr val="bg1"/>
              </a:gs>
              <a:gs pos="100000">
                <a:srgbClr val="FFCCFF"/>
              </a:gs>
            </a:gsLst>
            <a:lin ang="5400000" scaled="1"/>
          </a:gradFill>
          <a:ln w="57150">
            <a:solidFill>
              <a:schemeClr val="tx2"/>
            </a:solidFill>
            <a:miter lim="800000"/>
            <a:headEnd/>
            <a:tailEnd/>
          </a:ln>
        </p:spPr>
        <p:txBody>
          <a:bodyPr anchor="ctr"/>
          <a:lstStyle/>
          <a:p>
            <a:pPr algn="ctr" eaLnBrk="0" hangingPunct="0"/>
            <a:r>
              <a:rPr lang="en-US" altLang="vi-VN" sz="3600">
                <a:solidFill>
                  <a:srgbClr val="0000FF"/>
                </a:solidFill>
                <a:latin typeface="Times New Roman" panose="02020603050405020304" pitchFamily="18" charset="0"/>
              </a:rPr>
              <a:t>DẶN DÒ</a:t>
            </a:r>
          </a:p>
        </p:txBody>
      </p:sp>
    </p:spTree>
  </p:cSld>
  <p:clrMapOvr>
    <a:masterClrMapping/>
  </p:clrMapOvr>
  <p:transition advTm="228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5075"/>
                                        </p:tgtEl>
                                        <p:attrNameLst>
                                          <p:attrName>style.visibility</p:attrName>
                                        </p:attrNameLst>
                                      </p:cBhvr>
                                      <p:to>
                                        <p:strVal val="visible"/>
                                      </p:to>
                                    </p:set>
                                    <p:animEffect transition="in" filter="checkerboard(across)">
                                      <p:cBhvr>
                                        <p:cTn id="7" dur="500"/>
                                        <p:tgtEl>
                                          <p:spTgt spid="515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5EBAD2-C357-4D79-9960-DD49692E63EF}"/>
              </a:ext>
            </a:extLst>
          </p:cNvPr>
          <p:cNvSpPr txBox="1">
            <a:spLocks noChangeArrowheads="1"/>
          </p:cNvSpPr>
          <p:nvPr/>
        </p:nvSpPr>
        <p:spPr bwMode="auto">
          <a:xfrm>
            <a:off x="2635251" y="1536701"/>
            <a:ext cx="69500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vi-VN" altLang="en-US" sz="2400">
                <a:solidFill>
                  <a:srgbClr val="FF0000"/>
                </a:solidFill>
                <a:latin typeface="Times New Roman" panose="02020603050405020304" pitchFamily="18" charset="0"/>
              </a:rPr>
              <a:t>Nhà nước pháp quyền xã hội chủ nghĩa Việt Nam </a:t>
            </a:r>
          </a:p>
          <a:p>
            <a:pPr algn="ctr" eaLnBrk="0" hangingPunct="0"/>
            <a:r>
              <a:rPr lang="vi-VN" altLang="en-US" sz="2400">
                <a:solidFill>
                  <a:srgbClr val="FF0000"/>
                </a:solidFill>
                <a:latin typeface="Times New Roman" panose="02020603050405020304" pitchFamily="18" charset="0"/>
              </a:rPr>
              <a:t>có những chức năng nào?</a:t>
            </a:r>
          </a:p>
        </p:txBody>
      </p:sp>
      <p:sp>
        <p:nvSpPr>
          <p:cNvPr id="427013" name="Rectangle 5">
            <a:extLst>
              <a:ext uri="{FF2B5EF4-FFF2-40B4-BE49-F238E27FC236}">
                <a16:creationId xmlns:a16="http://schemas.microsoft.com/office/drawing/2014/main" id="{2BBB0CCF-CA4D-4CC9-9A07-D172B340A25D}"/>
              </a:ext>
            </a:extLst>
          </p:cNvPr>
          <p:cNvSpPr>
            <a:spLocks noGrp="1" noChangeArrowheads="1"/>
          </p:cNvSpPr>
          <p:nvPr>
            <p:ph idx="4294967295"/>
          </p:nvPr>
        </p:nvSpPr>
        <p:spPr>
          <a:xfrm>
            <a:off x="1981201" y="4005263"/>
            <a:ext cx="7654925" cy="1001712"/>
          </a:xfrm>
          <a:ln>
            <a:solidFill>
              <a:schemeClr val="tx1"/>
            </a:solidFill>
            <a:miter lim="800000"/>
            <a:headEnd/>
            <a:tailEnd/>
          </a:ln>
        </p:spPr>
        <p:txBody>
          <a:bodyPr/>
          <a:lstStyle/>
          <a:p>
            <a:pPr marL="0" indent="0">
              <a:buNone/>
            </a:pPr>
            <a:r>
              <a:rPr lang="en-US" altLang="vi-VN" sz="2400" b="1">
                <a:solidFill>
                  <a:srgbClr val="0000FF"/>
                </a:solidFill>
                <a:latin typeface="Times New Roman" panose="02020603050405020304" pitchFamily="18" charset="0"/>
              </a:rPr>
              <a:t>- Chức năng tổ chức và xây dựng, đảm bảo thực hiện quyền tự do, dân chủ và lợi ích hợp pháp của công dân. </a:t>
            </a:r>
          </a:p>
        </p:txBody>
      </p:sp>
      <p:sp>
        <p:nvSpPr>
          <p:cNvPr id="3" name="Rectangle 5">
            <a:extLst>
              <a:ext uri="{FF2B5EF4-FFF2-40B4-BE49-F238E27FC236}">
                <a16:creationId xmlns:a16="http://schemas.microsoft.com/office/drawing/2014/main" id="{F2AC003C-8159-48C4-926E-1B9C439EA5C7}"/>
              </a:ext>
            </a:extLst>
          </p:cNvPr>
          <p:cNvSpPr>
            <a:spLocks noGrp="1" noChangeArrowheads="1"/>
          </p:cNvSpPr>
          <p:nvPr/>
        </p:nvSpPr>
        <p:spPr bwMode="auto">
          <a:xfrm>
            <a:off x="1984375" y="2843214"/>
            <a:ext cx="7651750" cy="8731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spcBef>
                <a:spcPct val="20000"/>
              </a:spcBef>
            </a:pPr>
            <a:r>
              <a:rPr lang="en-US" altLang="vi-VN" sz="2400">
                <a:solidFill>
                  <a:srgbClr val="0000FF"/>
                </a:solidFill>
                <a:latin typeface="Times New Roman" panose="02020603050405020304" pitchFamily="18" charset="0"/>
              </a:rPr>
              <a:t>- Chức năng đảm bảo an ninh chính trị và trật tự, an toàn </a:t>
            </a:r>
            <a:r>
              <a:rPr lang="vi-VN" altLang="en-US" sz="2400">
                <a:solidFill>
                  <a:srgbClr val="0000FF"/>
                </a:solidFill>
                <a:latin typeface="Times New Roman" panose="02020603050405020304" pitchFamily="18" charset="0"/>
              </a:rPr>
              <a:t>xã hội</a:t>
            </a:r>
            <a:r>
              <a:rPr lang="en-US" altLang="vi-VN" sz="2400">
                <a:solidFill>
                  <a:srgbClr val="0000FF"/>
                </a:solidFill>
                <a:latin typeface="Times New Roman" panose="02020603050405020304" pitchFamily="18" charset="0"/>
              </a:rPr>
              <a:t> ( Bạo lực trấn áp).</a:t>
            </a:r>
          </a:p>
        </p:txBody>
      </p:sp>
      <p:sp>
        <p:nvSpPr>
          <p:cNvPr id="6148" name="Text Box 4">
            <a:extLst>
              <a:ext uri="{FF2B5EF4-FFF2-40B4-BE49-F238E27FC236}">
                <a16:creationId xmlns:a16="http://schemas.microsoft.com/office/drawing/2014/main" id="{5CB2DE6A-3AD2-4313-9366-F16240421D54}"/>
              </a:ext>
            </a:extLst>
          </p:cNvPr>
          <p:cNvSpPr txBox="1">
            <a:spLocks noChangeArrowheads="1"/>
          </p:cNvSpPr>
          <p:nvPr/>
        </p:nvSpPr>
        <p:spPr bwMode="auto">
          <a:xfrm>
            <a:off x="3432175" y="303213"/>
            <a:ext cx="5105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spcBef>
                <a:spcPct val="50000"/>
              </a:spcBef>
            </a:pPr>
            <a:r>
              <a:rPr lang="en-US" altLang="vi-VN" sz="4400">
                <a:solidFill>
                  <a:srgbClr val="FF0000"/>
                </a:solidFill>
                <a:latin typeface="Times New Roman" panose="02020603050405020304" pitchFamily="18" charset="0"/>
              </a:rPr>
              <a:t>Kiểm tra bài cũ</a:t>
            </a:r>
          </a:p>
        </p:txBody>
      </p:sp>
    </p:spTree>
  </p:cSld>
  <p:clrMapOvr>
    <a:masterClrMapping/>
  </p:clrMapOvr>
  <p:transition advTm="5828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27013">
                                            <p:bg/>
                                          </p:spTgt>
                                        </p:tgtEl>
                                        <p:attrNameLst>
                                          <p:attrName>style.visibility</p:attrName>
                                        </p:attrNameLst>
                                      </p:cBhvr>
                                      <p:to>
                                        <p:strVal val="visible"/>
                                      </p:to>
                                    </p:set>
                                    <p:animEffect transition="in" filter="box(in)">
                                      <p:cBhvr>
                                        <p:cTn id="17" dur="2000"/>
                                        <p:tgtEl>
                                          <p:spTgt spid="427013">
                                            <p:bg/>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27013">
                                            <p:txEl>
                                              <p:pRg st="0" end="0"/>
                                            </p:txEl>
                                          </p:spTgt>
                                        </p:tgtEl>
                                        <p:attrNameLst>
                                          <p:attrName>style.visibility</p:attrName>
                                        </p:attrNameLst>
                                      </p:cBhvr>
                                      <p:to>
                                        <p:strVal val="visible"/>
                                      </p:to>
                                    </p:set>
                                    <p:animEffect transition="in" filter="box(in)">
                                      <p:cBhvr>
                                        <p:cTn id="22" dur="2000"/>
                                        <p:tgtEl>
                                          <p:spTgt spid="4270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27013" grpId="0" build="p" animBg="1"/>
      <p:bldP spid="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32D03929-6B9B-47E6-9B75-5BCB3E3E23C0}"/>
              </a:ext>
            </a:extLst>
          </p:cNvPr>
          <p:cNvSpPr>
            <a:spLocks noChangeArrowheads="1"/>
          </p:cNvSpPr>
          <p:nvPr/>
        </p:nvSpPr>
        <p:spPr bwMode="auto">
          <a:xfrm>
            <a:off x="1635125" y="1236663"/>
            <a:ext cx="9017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pPr>
            <a:r>
              <a:rPr lang="vi-VN" altLang="en-US" sz="2400">
                <a:solidFill>
                  <a:srgbClr val="FF0000"/>
                </a:solidFill>
                <a:latin typeface="Times New Roman" panose="02020603050405020304" pitchFamily="18" charset="0"/>
              </a:rPr>
              <a:t>Trách nhiệm của công dân trong việc tham gia xây dựng Nhà nước pháp quyền xã hội chủ nghĩa Việt Nam?</a:t>
            </a:r>
          </a:p>
        </p:txBody>
      </p:sp>
      <p:sp>
        <p:nvSpPr>
          <p:cNvPr id="5" name="Text Box 4">
            <a:extLst>
              <a:ext uri="{FF2B5EF4-FFF2-40B4-BE49-F238E27FC236}">
                <a16:creationId xmlns:a16="http://schemas.microsoft.com/office/drawing/2014/main" id="{C60F5270-BAA4-4EA2-B5FD-D6CC1A7E642C}"/>
              </a:ext>
            </a:extLst>
          </p:cNvPr>
          <p:cNvSpPr txBox="1">
            <a:spLocks noChangeArrowheads="1"/>
          </p:cNvSpPr>
          <p:nvPr/>
        </p:nvSpPr>
        <p:spPr bwMode="auto">
          <a:xfrm>
            <a:off x="1646239" y="2217738"/>
            <a:ext cx="8910637" cy="75565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nSpc>
                <a:spcPct val="90000"/>
              </a:lnSpc>
            </a:pPr>
            <a:r>
              <a:rPr lang="en-US" altLang="vi-VN" sz="2400">
                <a:solidFill>
                  <a:srgbClr val="0000FF"/>
                </a:solidFill>
                <a:latin typeface="Times New Roman" panose="02020603050405020304" pitchFamily="18" charset="0"/>
              </a:rPr>
              <a:t>- Gương mẫu thực hiện tuyên truyền, vận động mọi người thực hiện tốt đường lối, chính sách của Đảng, pháp luật của Nhà nước.</a:t>
            </a:r>
          </a:p>
        </p:txBody>
      </p:sp>
      <p:sp>
        <p:nvSpPr>
          <p:cNvPr id="6" name="Text Box 5">
            <a:extLst>
              <a:ext uri="{FF2B5EF4-FFF2-40B4-BE49-F238E27FC236}">
                <a16:creationId xmlns:a16="http://schemas.microsoft.com/office/drawing/2014/main" id="{6A0FF017-410A-4EDE-A064-6E3782A66229}"/>
              </a:ext>
            </a:extLst>
          </p:cNvPr>
          <p:cNvSpPr txBox="1">
            <a:spLocks noChangeArrowheads="1"/>
          </p:cNvSpPr>
          <p:nvPr/>
        </p:nvSpPr>
        <p:spPr bwMode="auto">
          <a:xfrm>
            <a:off x="1646239" y="3182938"/>
            <a:ext cx="8910637" cy="75565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nSpc>
                <a:spcPct val="90000"/>
              </a:lnSpc>
            </a:pPr>
            <a:r>
              <a:rPr lang="vi-VN" altLang="en-US" sz="2400">
                <a:solidFill>
                  <a:srgbClr val="0000FF"/>
                </a:solidFill>
                <a:latin typeface="Times New Roman" panose="02020603050405020304" pitchFamily="18" charset="0"/>
              </a:rPr>
              <a:t>- </a:t>
            </a:r>
            <a:r>
              <a:rPr lang="en-US" altLang="vi-VN" sz="2400">
                <a:solidFill>
                  <a:srgbClr val="0000FF"/>
                </a:solidFill>
                <a:latin typeface="Times New Roman" panose="02020603050405020304" pitchFamily="18" charset="0"/>
              </a:rPr>
              <a:t>Tích cực tham gia các hoạt động: xây dựng, củng cố, bảo vệ chính quyền; trật tự, an toàn xã hội.</a:t>
            </a:r>
            <a:endParaRPr lang="en-US" altLang="zh-CN" sz="2400">
              <a:ea typeface="SimSun" panose="02010600030101010101" pitchFamily="2" charset="-122"/>
            </a:endParaRPr>
          </a:p>
        </p:txBody>
      </p:sp>
      <p:sp>
        <p:nvSpPr>
          <p:cNvPr id="7" name="Text Box 6">
            <a:extLst>
              <a:ext uri="{FF2B5EF4-FFF2-40B4-BE49-F238E27FC236}">
                <a16:creationId xmlns:a16="http://schemas.microsoft.com/office/drawing/2014/main" id="{77A020CF-B52A-4B16-8821-FA92FC8EBEB3}"/>
              </a:ext>
            </a:extLst>
          </p:cNvPr>
          <p:cNvSpPr txBox="1">
            <a:spLocks noChangeArrowheads="1"/>
          </p:cNvSpPr>
          <p:nvPr/>
        </p:nvSpPr>
        <p:spPr bwMode="auto">
          <a:xfrm>
            <a:off x="1646239" y="4165601"/>
            <a:ext cx="8910637" cy="423863"/>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nSpc>
                <a:spcPct val="90000"/>
              </a:lnSpc>
            </a:pPr>
            <a:r>
              <a:rPr lang="en-US" altLang="vi-VN" sz="2400">
                <a:solidFill>
                  <a:srgbClr val="0000FF"/>
                </a:solidFill>
                <a:latin typeface="Times New Roman" panose="02020603050405020304" pitchFamily="18" charset="0"/>
              </a:rPr>
              <a:t>- Phê phán đấu tranh những hành vi, vi phạm pháp luật.</a:t>
            </a:r>
          </a:p>
        </p:txBody>
      </p:sp>
      <p:sp>
        <p:nvSpPr>
          <p:cNvPr id="8" name="Text Box 7">
            <a:extLst>
              <a:ext uri="{FF2B5EF4-FFF2-40B4-BE49-F238E27FC236}">
                <a16:creationId xmlns:a16="http://schemas.microsoft.com/office/drawing/2014/main" id="{C19CC5D2-C22D-4311-8140-520489E36C31}"/>
              </a:ext>
            </a:extLst>
          </p:cNvPr>
          <p:cNvSpPr txBox="1">
            <a:spLocks noChangeArrowheads="1"/>
          </p:cNvSpPr>
          <p:nvPr/>
        </p:nvSpPr>
        <p:spPr bwMode="auto">
          <a:xfrm>
            <a:off x="1647826" y="4770438"/>
            <a:ext cx="8907463" cy="75565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nSpc>
                <a:spcPct val="90000"/>
              </a:lnSpc>
            </a:pPr>
            <a:r>
              <a:rPr lang="en-US" altLang="vi-VN" sz="2400">
                <a:solidFill>
                  <a:srgbClr val="0000FF"/>
                </a:solidFill>
                <a:latin typeface="Times New Roman" panose="02020603050405020304" pitchFamily="18" charset="0"/>
              </a:rPr>
              <a:t> </a:t>
            </a:r>
            <a:r>
              <a:rPr lang="vi-VN" altLang="en-US" sz="2400">
                <a:solidFill>
                  <a:srgbClr val="0000FF"/>
                </a:solidFill>
                <a:latin typeface="Times New Roman" panose="02020603050405020304" pitchFamily="18" charset="0"/>
              </a:rPr>
              <a:t>- </a:t>
            </a:r>
            <a:r>
              <a:rPr lang="en-US" altLang="vi-VN" sz="2400">
                <a:solidFill>
                  <a:srgbClr val="0000FF"/>
                </a:solidFill>
                <a:latin typeface="Times New Roman" panose="02020603050405020304" pitchFamily="18" charset="0"/>
              </a:rPr>
              <a:t>Thường xuyên nêu cao tinh thần cảnh giác trước những âm mưu thủ đoạn chống phá của các thế lực thù địch.</a:t>
            </a:r>
            <a:endParaRPr lang="en-US" altLang="zh-CN" sz="2400">
              <a:ea typeface="SimSun" panose="02010600030101010101" pitchFamily="2" charset="-122"/>
            </a:endParaRPr>
          </a:p>
        </p:txBody>
      </p:sp>
      <p:sp>
        <p:nvSpPr>
          <p:cNvPr id="8198" name="Text Box 4">
            <a:extLst>
              <a:ext uri="{FF2B5EF4-FFF2-40B4-BE49-F238E27FC236}">
                <a16:creationId xmlns:a16="http://schemas.microsoft.com/office/drawing/2014/main" id="{8E3B61BE-0A2A-4D12-B58B-DDFF9E58AB7D}"/>
              </a:ext>
            </a:extLst>
          </p:cNvPr>
          <p:cNvSpPr txBox="1">
            <a:spLocks noChangeArrowheads="1"/>
          </p:cNvSpPr>
          <p:nvPr/>
        </p:nvSpPr>
        <p:spPr bwMode="auto">
          <a:xfrm>
            <a:off x="3432175" y="303213"/>
            <a:ext cx="5105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spcBef>
                <a:spcPct val="50000"/>
              </a:spcBef>
            </a:pPr>
            <a:r>
              <a:rPr lang="en-US" altLang="vi-VN" sz="4400">
                <a:solidFill>
                  <a:srgbClr val="FF0000"/>
                </a:solidFill>
                <a:latin typeface="Times New Roman" panose="02020603050405020304" pitchFamily="18" charset="0"/>
              </a:rPr>
              <a:t>Kiểm tra bài cũ</a:t>
            </a:r>
          </a:p>
        </p:txBody>
      </p:sp>
    </p:spTree>
  </p:cSld>
  <p:clrMapOvr>
    <a:masterClrMapping/>
  </p:clrMapOvr>
  <p:transition advTm="6844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20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bldLvl="0" animBg="1"/>
      <p:bldP spid="7" grpId="0" bldLvl="0" animBg="1"/>
      <p:bldP spid="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a:extLst>
              <a:ext uri="{FF2B5EF4-FFF2-40B4-BE49-F238E27FC236}">
                <a16:creationId xmlns:a16="http://schemas.microsoft.com/office/drawing/2014/main" id="{47D2AC5B-67E7-4689-9B3E-405456C37561}"/>
              </a:ext>
            </a:extLst>
          </p:cNvPr>
          <p:cNvSpPr>
            <a:spLocks noGrp="1" noChangeArrowheads="1"/>
          </p:cNvSpPr>
          <p:nvPr>
            <p:ph type="title"/>
          </p:nvPr>
        </p:nvSpPr>
        <p:spPr>
          <a:xfrm>
            <a:off x="3733800" y="1219200"/>
            <a:ext cx="4800600" cy="1143000"/>
          </a:xfrm>
        </p:spPr>
        <p:txBody>
          <a:bodyPr/>
          <a:lstStyle/>
          <a:p>
            <a:pPr eaLnBrk="1" hangingPunct="1"/>
            <a:r>
              <a:rPr lang="en-US" altLang="vi-VN" sz="3200" b="1">
                <a:solidFill>
                  <a:srgbClr val="CC0099"/>
                </a:solidFill>
              </a:rPr>
              <a:t>NỘI DUNG BÀI HỌC</a:t>
            </a:r>
          </a:p>
        </p:txBody>
      </p:sp>
      <p:sp>
        <p:nvSpPr>
          <p:cNvPr id="3080" name="Rectangle 8">
            <a:extLst>
              <a:ext uri="{FF2B5EF4-FFF2-40B4-BE49-F238E27FC236}">
                <a16:creationId xmlns:a16="http://schemas.microsoft.com/office/drawing/2014/main" id="{52EE4226-9F7A-4A44-B25E-B0115E59EBF2}"/>
              </a:ext>
            </a:extLst>
          </p:cNvPr>
          <p:cNvSpPr>
            <a:spLocks noChangeArrowheads="1"/>
          </p:cNvSpPr>
          <p:nvPr/>
        </p:nvSpPr>
        <p:spPr bwMode="auto">
          <a:xfrm>
            <a:off x="2209800" y="2446338"/>
            <a:ext cx="7162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tLang="vi-VN" sz="2400"/>
              <a:t>1. Bản chất của nền dân chủ xã hội chủ nghĩa</a:t>
            </a:r>
            <a:endParaRPr lang="en-US" altLang="vi-VN" sz="2400">
              <a:solidFill>
                <a:schemeClr val="tx2"/>
              </a:solidFill>
            </a:endParaRPr>
          </a:p>
        </p:txBody>
      </p:sp>
      <p:sp>
        <p:nvSpPr>
          <p:cNvPr id="5125" name="TextBox 1">
            <a:extLst>
              <a:ext uri="{FF2B5EF4-FFF2-40B4-BE49-F238E27FC236}">
                <a16:creationId xmlns:a16="http://schemas.microsoft.com/office/drawing/2014/main" id="{1DA0DF27-47C4-4CD2-8CA3-38FE5B080924}"/>
              </a:ext>
            </a:extLst>
          </p:cNvPr>
          <p:cNvSpPr txBox="1">
            <a:spLocks noChangeArrowheads="1"/>
          </p:cNvSpPr>
          <p:nvPr/>
        </p:nvSpPr>
        <p:spPr bwMode="auto">
          <a:xfrm>
            <a:off x="2209800" y="3513138"/>
            <a:ext cx="800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vi-VN" sz="2400"/>
              <a:t>2. Xây dựng nền dân chủ xã hội chủ nghĩa ở Việt Nam</a:t>
            </a:r>
            <a:endParaRPr lang="vi-VN" altLang="vi-VN" sz="2400"/>
          </a:p>
        </p:txBody>
      </p:sp>
      <p:sp>
        <p:nvSpPr>
          <p:cNvPr id="5126" name="TextBox 2">
            <a:extLst>
              <a:ext uri="{FF2B5EF4-FFF2-40B4-BE49-F238E27FC236}">
                <a16:creationId xmlns:a16="http://schemas.microsoft.com/office/drawing/2014/main" id="{1858E54D-BACA-4E45-9BB9-067B15E3455F}"/>
              </a:ext>
            </a:extLst>
          </p:cNvPr>
          <p:cNvSpPr txBox="1">
            <a:spLocks noChangeArrowheads="1"/>
          </p:cNvSpPr>
          <p:nvPr/>
        </p:nvSpPr>
        <p:spPr bwMode="auto">
          <a:xfrm>
            <a:off x="2209800" y="4656138"/>
            <a:ext cx="6934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vi-VN" altLang="vi-VN" sz="2400"/>
              <a:t>3. Những hình thức cơ bản của dân chủ</a:t>
            </a:r>
          </a:p>
        </p:txBody>
      </p:sp>
      <p:sp>
        <p:nvSpPr>
          <p:cNvPr id="10245" name="TextBox 3">
            <a:extLst>
              <a:ext uri="{FF2B5EF4-FFF2-40B4-BE49-F238E27FC236}">
                <a16:creationId xmlns:a16="http://schemas.microsoft.com/office/drawing/2014/main" id="{0579A6A2-12B6-4745-9627-D665685E733A}"/>
              </a:ext>
            </a:extLst>
          </p:cNvPr>
          <p:cNvSpPr txBox="1">
            <a:spLocks noChangeArrowheads="1"/>
          </p:cNvSpPr>
          <p:nvPr/>
        </p:nvSpPr>
        <p:spPr bwMode="auto">
          <a:xfrm>
            <a:off x="1676400" y="63501"/>
            <a:ext cx="868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vi-VN" altLang="vi-VN" sz="2800">
                <a:solidFill>
                  <a:srgbClr val="FF0000"/>
                </a:solidFill>
              </a:rPr>
              <a:t>Bài 10: NỀN DÂN CHỦ XÃ HỘI CHỦ NGHĨA</a:t>
            </a:r>
          </a:p>
          <a:p>
            <a:pPr algn="ctr" eaLnBrk="0" hangingPunct="0"/>
            <a:r>
              <a:rPr lang="vi-VN" altLang="vi-VN" sz="2000"/>
              <a:t>(2Tiết)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circle(in)">
                                      <p:cBhvr>
                                        <p:cTn id="7" dur="2000"/>
                                        <p:tgtEl>
                                          <p:spTgt spid="30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circle(in)">
                                      <p:cBhvr>
                                        <p:cTn id="12" dur="2000"/>
                                        <p:tgtEl>
                                          <p:spTgt spid="51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circle(in)">
                                      <p:cBhvr>
                                        <p:cTn id="17"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5125" grpId="0"/>
      <p:bldP spid="51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a:extLst>
              <a:ext uri="{FF2B5EF4-FFF2-40B4-BE49-F238E27FC236}">
                <a16:creationId xmlns:a16="http://schemas.microsoft.com/office/drawing/2014/main" id="{E8C5706B-F27D-4857-9270-3A58863967A7}"/>
              </a:ext>
            </a:extLst>
          </p:cNvPr>
          <p:cNvSpPr>
            <a:spLocks noChangeArrowheads="1"/>
          </p:cNvSpPr>
          <p:nvPr/>
        </p:nvSpPr>
        <p:spPr bwMode="auto">
          <a:xfrm>
            <a:off x="1676400" y="762001"/>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tLang="vi-VN" sz="2800"/>
              <a:t>1. Bản chất của nền dân chủ xã hội chủ nghĩa</a:t>
            </a:r>
            <a:endParaRPr lang="en-US" altLang="vi-VN" sz="2800">
              <a:solidFill>
                <a:schemeClr val="tx2"/>
              </a:solidFill>
            </a:endParaRPr>
          </a:p>
        </p:txBody>
      </p:sp>
      <p:sp>
        <p:nvSpPr>
          <p:cNvPr id="11266" name="TextBox 3">
            <a:extLst>
              <a:ext uri="{FF2B5EF4-FFF2-40B4-BE49-F238E27FC236}">
                <a16:creationId xmlns:a16="http://schemas.microsoft.com/office/drawing/2014/main" id="{7B8C7A8D-B34E-4206-98DC-BC27DF5B64EB}"/>
              </a:ext>
            </a:extLst>
          </p:cNvPr>
          <p:cNvSpPr txBox="1">
            <a:spLocks noChangeArrowheads="1"/>
          </p:cNvSpPr>
          <p:nvPr/>
        </p:nvSpPr>
        <p:spPr bwMode="auto">
          <a:xfrm>
            <a:off x="1676400" y="63501"/>
            <a:ext cx="868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vi-VN" altLang="vi-VN" sz="2800">
                <a:solidFill>
                  <a:srgbClr val="FF0000"/>
                </a:solidFill>
              </a:rPr>
              <a:t>Bài 10: NỀN DÂN CHỦ XÃ HỘI CHỦ NGHĨA</a:t>
            </a:r>
          </a:p>
          <a:p>
            <a:pPr algn="ctr" eaLnBrk="0" hangingPunct="0"/>
            <a:endParaRPr lang="vi-VN" altLang="vi-VN" sz="2000"/>
          </a:p>
        </p:txBody>
      </p:sp>
      <p:sp>
        <p:nvSpPr>
          <p:cNvPr id="7172" name="Thought Bubble: Cloud 3">
            <a:extLst>
              <a:ext uri="{FF2B5EF4-FFF2-40B4-BE49-F238E27FC236}">
                <a16:creationId xmlns:a16="http://schemas.microsoft.com/office/drawing/2014/main" id="{20B860DA-2208-419B-81CC-4FFC06E55215}"/>
              </a:ext>
            </a:extLst>
          </p:cNvPr>
          <p:cNvSpPr>
            <a:spLocks noChangeArrowheads="1"/>
          </p:cNvSpPr>
          <p:nvPr/>
        </p:nvSpPr>
        <p:spPr bwMode="auto">
          <a:xfrm>
            <a:off x="2971800" y="1438276"/>
            <a:ext cx="6477000" cy="1528763"/>
          </a:xfrm>
          <a:prstGeom prst="cloudCallout">
            <a:avLst>
              <a:gd name="adj1" fmla="val -20833"/>
              <a:gd name="adj2" fmla="val 62500"/>
            </a:avLst>
          </a:prstGeom>
          <a:solidFill>
            <a:srgbClr val="92D050"/>
          </a:solidFill>
          <a:ln w="9525">
            <a:solidFill>
              <a:schemeClr val="tx1"/>
            </a:solidFill>
            <a:round/>
            <a:headEnd/>
            <a:tailEnd/>
          </a:ln>
        </p:spPr>
        <p:txBody>
          <a:bodyPr/>
          <a:lstStyle/>
          <a:p>
            <a:pPr algn="ctr" rtl="1"/>
            <a:r>
              <a:rPr lang="en-US" altLang="vi-VN" sz="4000"/>
              <a:t>Dân chủ là gì?</a:t>
            </a:r>
            <a:endParaRPr lang="vi-VN" altLang="vi-VN" sz="4000"/>
          </a:p>
        </p:txBody>
      </p:sp>
      <p:pic>
        <p:nvPicPr>
          <p:cNvPr id="7173" name="Picture 4">
            <a:extLst>
              <a:ext uri="{FF2B5EF4-FFF2-40B4-BE49-F238E27FC236}">
                <a16:creationId xmlns:a16="http://schemas.microsoft.com/office/drawing/2014/main" id="{19A2D7D6-F488-4A55-9399-E41EE3162D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014" y="2971800"/>
            <a:ext cx="89439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circle(in)">
                                      <p:cBhvr>
                                        <p:cTn id="7" dur="2000"/>
                                        <p:tgtEl>
                                          <p:spTgt spid="30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barn(inVertical)">
                                      <p:cBhvr>
                                        <p:cTn id="12" dur="500"/>
                                        <p:tgtEl>
                                          <p:spTgt spid="71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7173"/>
                                        </p:tgtEl>
                                        <p:attrNameLst>
                                          <p:attrName>style.visibility</p:attrName>
                                        </p:attrNameLst>
                                      </p:cBhvr>
                                      <p:to>
                                        <p:strVal val="visible"/>
                                      </p:to>
                                    </p:set>
                                    <p:animEffect transition="in" filter="barn(inVertical)">
                                      <p:cBhvr>
                                        <p:cTn id="1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71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8">
            <a:extLst>
              <a:ext uri="{FF2B5EF4-FFF2-40B4-BE49-F238E27FC236}">
                <a16:creationId xmlns:a16="http://schemas.microsoft.com/office/drawing/2014/main" id="{6D9D9CC0-315E-4B96-A262-860D3C0CCA00}"/>
              </a:ext>
            </a:extLst>
          </p:cNvPr>
          <p:cNvSpPr>
            <a:spLocks noChangeArrowheads="1"/>
          </p:cNvSpPr>
          <p:nvPr/>
        </p:nvSpPr>
        <p:spPr bwMode="auto">
          <a:xfrm>
            <a:off x="1676400" y="762001"/>
            <a:ext cx="845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tLang="vi-VN" sz="2800"/>
              <a:t>1. Bản chất của nền dân chủ xã hội chủ nghĩa</a:t>
            </a:r>
            <a:endParaRPr lang="en-US" altLang="vi-VN" sz="2800">
              <a:solidFill>
                <a:schemeClr val="tx2"/>
              </a:solidFill>
            </a:endParaRPr>
          </a:p>
        </p:txBody>
      </p:sp>
      <p:sp>
        <p:nvSpPr>
          <p:cNvPr id="12290" name="TextBox 3">
            <a:extLst>
              <a:ext uri="{FF2B5EF4-FFF2-40B4-BE49-F238E27FC236}">
                <a16:creationId xmlns:a16="http://schemas.microsoft.com/office/drawing/2014/main" id="{B9C4C39E-44F3-44E0-A3C9-C3BDF98098F8}"/>
              </a:ext>
            </a:extLst>
          </p:cNvPr>
          <p:cNvSpPr txBox="1">
            <a:spLocks noChangeArrowheads="1"/>
          </p:cNvSpPr>
          <p:nvPr/>
        </p:nvSpPr>
        <p:spPr bwMode="auto">
          <a:xfrm>
            <a:off x="1676400" y="63501"/>
            <a:ext cx="868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vi-VN" altLang="vi-VN" sz="2800">
                <a:solidFill>
                  <a:srgbClr val="FF0000"/>
                </a:solidFill>
              </a:rPr>
              <a:t>Bài 10: NỀN DÂN CHỦ XÃ HỘI CHỦ NGHĨA</a:t>
            </a:r>
          </a:p>
          <a:p>
            <a:pPr algn="ctr" eaLnBrk="0" hangingPunct="0"/>
            <a:endParaRPr lang="vi-VN" altLang="vi-VN" sz="2000"/>
          </a:p>
        </p:txBody>
      </p:sp>
      <p:sp>
        <p:nvSpPr>
          <p:cNvPr id="8196" name="Thought Bubble: Cloud 3">
            <a:extLst>
              <a:ext uri="{FF2B5EF4-FFF2-40B4-BE49-F238E27FC236}">
                <a16:creationId xmlns:a16="http://schemas.microsoft.com/office/drawing/2014/main" id="{FE3E12DB-2E1D-4EC3-8D98-8020AEE43C99}"/>
              </a:ext>
            </a:extLst>
          </p:cNvPr>
          <p:cNvSpPr>
            <a:spLocks noChangeArrowheads="1"/>
          </p:cNvSpPr>
          <p:nvPr/>
        </p:nvSpPr>
        <p:spPr bwMode="auto">
          <a:xfrm>
            <a:off x="2590800" y="1438275"/>
            <a:ext cx="7772400" cy="1862138"/>
          </a:xfrm>
          <a:prstGeom prst="cloudCallout">
            <a:avLst>
              <a:gd name="adj1" fmla="val -27681"/>
              <a:gd name="adj2" fmla="val 76426"/>
            </a:avLst>
          </a:prstGeom>
          <a:solidFill>
            <a:srgbClr val="92D050"/>
          </a:solidFill>
          <a:ln w="9525">
            <a:solidFill>
              <a:schemeClr val="tx1"/>
            </a:solidFill>
            <a:round/>
            <a:headEnd/>
            <a:tailEnd/>
          </a:ln>
        </p:spPr>
        <p:txBody>
          <a:bodyPr/>
          <a:lstStyle/>
          <a:p>
            <a:pPr algn="ctr" rtl="1"/>
            <a:r>
              <a:rPr lang="en-US" altLang="vi-VN" sz="3600"/>
              <a:t>Vậy, bản chất của nền dân chủ là gì?</a:t>
            </a:r>
            <a:endParaRPr lang="vi-VN" altLang="vi-VN" sz="3600"/>
          </a:p>
        </p:txBody>
      </p:sp>
      <p:pic>
        <p:nvPicPr>
          <p:cNvPr id="8197" name="Picture 1">
            <a:extLst>
              <a:ext uri="{FF2B5EF4-FFF2-40B4-BE49-F238E27FC236}">
                <a16:creationId xmlns:a16="http://schemas.microsoft.com/office/drawing/2014/main" id="{64A374A4-C930-4FBF-843D-AC92A6D8B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312420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arn(inVertical)">
                                      <p:cBhvr>
                                        <p:cTn id="7" dur="5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wipe(down)">
                                      <p:cBhvr>
                                        <p:cTn id="12"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8">
            <a:extLst>
              <a:ext uri="{FF2B5EF4-FFF2-40B4-BE49-F238E27FC236}">
                <a16:creationId xmlns:a16="http://schemas.microsoft.com/office/drawing/2014/main" id="{1D86E82D-1434-4A2C-B004-0703D4378C5F}"/>
              </a:ext>
            </a:extLst>
          </p:cNvPr>
          <p:cNvSpPr>
            <a:spLocks noChangeArrowheads="1"/>
          </p:cNvSpPr>
          <p:nvPr/>
        </p:nvSpPr>
        <p:spPr bwMode="auto">
          <a:xfrm>
            <a:off x="1676400" y="762001"/>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tLang="vi-VN" sz="2800"/>
              <a:t>1. Bản chất của nền dân chủ xã hội chủ nghĩa</a:t>
            </a:r>
            <a:endParaRPr lang="en-US" altLang="vi-VN" sz="2800">
              <a:solidFill>
                <a:schemeClr val="tx2"/>
              </a:solidFill>
            </a:endParaRPr>
          </a:p>
        </p:txBody>
      </p:sp>
      <p:sp>
        <p:nvSpPr>
          <p:cNvPr id="13314" name="TextBox 3">
            <a:extLst>
              <a:ext uri="{FF2B5EF4-FFF2-40B4-BE49-F238E27FC236}">
                <a16:creationId xmlns:a16="http://schemas.microsoft.com/office/drawing/2014/main" id="{4ABDCB3B-8B82-4026-B854-147CAA8E88AC}"/>
              </a:ext>
            </a:extLst>
          </p:cNvPr>
          <p:cNvSpPr txBox="1">
            <a:spLocks noChangeArrowheads="1"/>
          </p:cNvSpPr>
          <p:nvPr/>
        </p:nvSpPr>
        <p:spPr bwMode="auto">
          <a:xfrm>
            <a:off x="1676400" y="63501"/>
            <a:ext cx="868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vi-VN" altLang="vi-VN" sz="2800">
                <a:solidFill>
                  <a:srgbClr val="FF0000"/>
                </a:solidFill>
              </a:rPr>
              <a:t>Bài 10: NỀN DÂN CHỦ XÃ HỘI CHỦ NGHĨA</a:t>
            </a:r>
          </a:p>
          <a:p>
            <a:pPr algn="ctr" eaLnBrk="0" hangingPunct="0"/>
            <a:endParaRPr lang="vi-VN" altLang="vi-VN" sz="2000"/>
          </a:p>
        </p:txBody>
      </p:sp>
      <p:sp>
        <p:nvSpPr>
          <p:cNvPr id="9220" name="Thought Bubble: Cloud 3">
            <a:extLst>
              <a:ext uri="{FF2B5EF4-FFF2-40B4-BE49-F238E27FC236}">
                <a16:creationId xmlns:a16="http://schemas.microsoft.com/office/drawing/2014/main" id="{5366C559-4297-442F-AB9B-C1540F02A0E4}"/>
              </a:ext>
            </a:extLst>
          </p:cNvPr>
          <p:cNvSpPr>
            <a:spLocks noChangeArrowheads="1"/>
          </p:cNvSpPr>
          <p:nvPr/>
        </p:nvSpPr>
        <p:spPr bwMode="auto">
          <a:xfrm>
            <a:off x="2590800" y="1438275"/>
            <a:ext cx="7772400" cy="1862138"/>
          </a:xfrm>
          <a:prstGeom prst="cloudCallout">
            <a:avLst>
              <a:gd name="adj1" fmla="val -27681"/>
              <a:gd name="adj2" fmla="val 76426"/>
            </a:avLst>
          </a:prstGeom>
          <a:solidFill>
            <a:srgbClr val="92D050"/>
          </a:solidFill>
          <a:ln w="9525">
            <a:solidFill>
              <a:schemeClr val="tx1"/>
            </a:solidFill>
            <a:round/>
            <a:headEnd/>
            <a:tailEnd/>
          </a:ln>
        </p:spPr>
        <p:txBody>
          <a:bodyPr/>
          <a:lstStyle/>
          <a:p>
            <a:pPr algn="ctr" rtl="1"/>
            <a:r>
              <a:rPr lang="en-US" altLang="vi-VN" sz="2800"/>
              <a:t>Bản chất của nền dân chủ XHCN đ</a:t>
            </a:r>
            <a:r>
              <a:rPr lang="vi-VN" altLang="vi-VN" sz="2800"/>
              <a:t>ư</a:t>
            </a:r>
            <a:r>
              <a:rPr lang="en-US" altLang="vi-VN" sz="2800"/>
              <a:t>ợc thể hiện nh</a:t>
            </a:r>
            <a:r>
              <a:rPr lang="vi-VN" altLang="vi-VN" sz="2800"/>
              <a:t>ư</a:t>
            </a:r>
            <a:r>
              <a:rPr lang="en-US" altLang="vi-VN" sz="2800"/>
              <a:t> thế nào?</a:t>
            </a:r>
            <a:endParaRPr lang="vi-VN" altLang="vi-VN" sz="2800"/>
          </a:p>
        </p:txBody>
      </p:sp>
      <p:sp>
        <p:nvSpPr>
          <p:cNvPr id="9221" name="TextBox 1">
            <a:extLst>
              <a:ext uri="{FF2B5EF4-FFF2-40B4-BE49-F238E27FC236}">
                <a16:creationId xmlns:a16="http://schemas.microsoft.com/office/drawing/2014/main" id="{205C19DC-B210-47C8-9B45-67372DECE553}"/>
              </a:ext>
            </a:extLst>
          </p:cNvPr>
          <p:cNvSpPr txBox="1">
            <a:spLocks noChangeArrowheads="1"/>
          </p:cNvSpPr>
          <p:nvPr/>
        </p:nvSpPr>
        <p:spPr bwMode="auto">
          <a:xfrm>
            <a:off x="1524000" y="3798888"/>
            <a:ext cx="9144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a:defRPr b="1">
                <a:solidFill>
                  <a:schemeClr val="tx1"/>
                </a:solidFill>
                <a:latin typeface="Arial" panose="020B0604020202020204" pitchFamily="34" charset="0"/>
              </a:defRPr>
            </a:lvl3pPr>
            <a:lvl4pPr>
              <a:defRPr b="1">
                <a:solidFill>
                  <a:schemeClr val="tx1"/>
                </a:solidFill>
                <a:latin typeface="Arial" panose="020B0604020202020204" pitchFamily="34" charset="0"/>
              </a:defRPr>
            </a:lvl4pPr>
            <a:lvl5pPr>
              <a:defRPr b="1">
                <a:solidFill>
                  <a:schemeClr val="tx1"/>
                </a:solidFill>
                <a:latin typeface="Arial" panose="020B0604020202020204" pitchFamily="34" charset="0"/>
              </a:defRPr>
            </a:lvl5pPr>
            <a:lvl6pPr fontAlgn="base">
              <a:spcBef>
                <a:spcPct val="0"/>
              </a:spcBef>
              <a:spcAft>
                <a:spcPct val="0"/>
              </a:spcAft>
              <a:defRPr b="1">
                <a:solidFill>
                  <a:schemeClr val="tx1"/>
                </a:solidFill>
                <a:latin typeface="Arial" panose="020B0604020202020204" pitchFamily="34" charset="0"/>
              </a:defRPr>
            </a:lvl6pPr>
            <a:lvl7pPr fontAlgn="base">
              <a:spcBef>
                <a:spcPct val="0"/>
              </a:spcBef>
              <a:spcAft>
                <a:spcPct val="0"/>
              </a:spcAft>
              <a:defRPr b="1">
                <a:solidFill>
                  <a:schemeClr val="tx1"/>
                </a:solidFill>
                <a:latin typeface="Arial" panose="020B0604020202020204" pitchFamily="34" charset="0"/>
              </a:defRPr>
            </a:lvl7pPr>
            <a:lvl8pPr fontAlgn="base">
              <a:spcBef>
                <a:spcPct val="0"/>
              </a:spcBef>
              <a:spcAft>
                <a:spcPct val="0"/>
              </a:spcAft>
              <a:defRPr b="1">
                <a:solidFill>
                  <a:schemeClr val="tx1"/>
                </a:solidFill>
                <a:latin typeface="Arial" panose="020B0604020202020204" pitchFamily="34" charset="0"/>
              </a:defRPr>
            </a:lvl8pPr>
            <a:lvl9pPr fontAlgn="base">
              <a:spcBef>
                <a:spcPct val="0"/>
              </a:spcBef>
              <a:spcAft>
                <a:spcPct val="0"/>
              </a:spcAft>
              <a:defRPr b="1">
                <a:solidFill>
                  <a:schemeClr val="tx1"/>
                </a:solidFill>
                <a:latin typeface="Arial" panose="020B0604020202020204" pitchFamily="34" charset="0"/>
              </a:defRPr>
            </a:lvl9pPr>
          </a:lstStyle>
          <a:p>
            <a:pPr eaLnBrk="0" hangingPunct="0">
              <a:buFontTx/>
              <a:buChar char="-"/>
            </a:pPr>
            <a:r>
              <a:rPr lang="en-US" altLang="vi-VN" sz="2400">
                <a:solidFill>
                  <a:srgbClr val="00B050"/>
                </a:solidFill>
              </a:rPr>
              <a:t>Nền dân chủ XHCN mang bản chất giai cấp công nhân.</a:t>
            </a:r>
          </a:p>
          <a:p>
            <a:pPr eaLnBrk="0" hangingPunct="0">
              <a:buFontTx/>
              <a:buChar char="-"/>
            </a:pPr>
            <a:r>
              <a:rPr lang="en-US" altLang="vi-VN" sz="2400">
                <a:solidFill>
                  <a:srgbClr val="00B050"/>
                </a:solidFill>
              </a:rPr>
              <a:t>Nền dân chủ XHCN có c</a:t>
            </a:r>
            <a:r>
              <a:rPr lang="vi-VN" altLang="vi-VN" sz="2400">
                <a:solidFill>
                  <a:srgbClr val="00B050"/>
                </a:solidFill>
              </a:rPr>
              <a:t>ơ</a:t>
            </a:r>
            <a:r>
              <a:rPr lang="en-US" altLang="vi-VN" sz="2400">
                <a:solidFill>
                  <a:srgbClr val="00B050"/>
                </a:solidFill>
              </a:rPr>
              <a:t> sở kinh tế là chế độ công hữu về t</a:t>
            </a:r>
            <a:r>
              <a:rPr lang="vi-VN" altLang="vi-VN" sz="2400">
                <a:solidFill>
                  <a:srgbClr val="00B050"/>
                </a:solidFill>
              </a:rPr>
              <a:t>ư</a:t>
            </a:r>
            <a:r>
              <a:rPr lang="en-US" altLang="vi-VN" sz="2400">
                <a:solidFill>
                  <a:srgbClr val="00B050"/>
                </a:solidFill>
              </a:rPr>
              <a:t> liệu sản xuất.</a:t>
            </a:r>
          </a:p>
          <a:p>
            <a:pPr eaLnBrk="0" hangingPunct="0">
              <a:buFontTx/>
              <a:buChar char="-"/>
            </a:pPr>
            <a:r>
              <a:rPr lang="en-US" altLang="vi-VN" sz="2400">
                <a:solidFill>
                  <a:srgbClr val="00B050"/>
                </a:solidFill>
              </a:rPr>
              <a:t>Nền dân chủ XHCN lấy hệ t</a:t>
            </a:r>
            <a:r>
              <a:rPr lang="vi-VN" altLang="vi-VN" sz="2400">
                <a:solidFill>
                  <a:srgbClr val="00B050"/>
                </a:solidFill>
              </a:rPr>
              <a:t>ư</a:t>
            </a:r>
            <a:r>
              <a:rPr lang="en-US" altLang="vi-VN" sz="2400">
                <a:solidFill>
                  <a:srgbClr val="00B050"/>
                </a:solidFill>
              </a:rPr>
              <a:t> t</a:t>
            </a:r>
            <a:r>
              <a:rPr lang="vi-VN" altLang="vi-VN" sz="2400">
                <a:solidFill>
                  <a:srgbClr val="00B050"/>
                </a:solidFill>
              </a:rPr>
              <a:t>ưởng Mác – Lenin làm nền tảng tinh thần của xã hội</a:t>
            </a:r>
          </a:p>
          <a:p>
            <a:pPr eaLnBrk="0" hangingPunct="0">
              <a:buFontTx/>
              <a:buChar char="-"/>
            </a:pPr>
            <a:r>
              <a:rPr lang="vi-VN" altLang="vi-VN" sz="2400">
                <a:solidFill>
                  <a:srgbClr val="00B050"/>
                </a:solidFill>
              </a:rPr>
              <a:t>Nền dân chủ XHCN là nền dân chủ của nhân dân lao động.</a:t>
            </a:r>
          </a:p>
          <a:p>
            <a:pPr eaLnBrk="0" hangingPunct="0">
              <a:buFontTx/>
              <a:buChar char="-"/>
            </a:pPr>
            <a:r>
              <a:rPr lang="vi-VN" altLang="vi-VN" sz="2400">
                <a:solidFill>
                  <a:srgbClr val="00B050"/>
                </a:solidFill>
              </a:rPr>
              <a:t>Nền dân chủ XHCN gắn liền với pháp luật, kỉ luật, kỉ cương.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arn(inVertical)">
                                      <p:cBhvr>
                                        <p:cTn id="7" dur="5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9221">
                                            <p:txEl>
                                              <p:pRg st="0" end="0"/>
                                            </p:txEl>
                                          </p:spTgt>
                                        </p:tgtEl>
                                        <p:attrNameLst>
                                          <p:attrName>style.visibility</p:attrName>
                                        </p:attrNameLst>
                                      </p:cBhvr>
                                      <p:to>
                                        <p:strVal val="visible"/>
                                      </p:to>
                                    </p:set>
                                    <p:animEffect transition="in" filter="barn(inVertical)">
                                      <p:cBhvr>
                                        <p:cTn id="12" dur="500"/>
                                        <p:tgtEl>
                                          <p:spTgt spid="922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9221">
                                            <p:txEl>
                                              <p:pRg st="1" end="1"/>
                                            </p:txEl>
                                          </p:spTgt>
                                        </p:tgtEl>
                                        <p:attrNameLst>
                                          <p:attrName>style.visibility</p:attrName>
                                        </p:attrNameLst>
                                      </p:cBhvr>
                                      <p:to>
                                        <p:strVal val="visible"/>
                                      </p:to>
                                    </p:set>
                                    <p:animEffect transition="in" filter="barn(inVertical)">
                                      <p:cBhvr>
                                        <p:cTn id="17" dur="500"/>
                                        <p:tgtEl>
                                          <p:spTgt spid="922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9221">
                                            <p:txEl>
                                              <p:pRg st="2" end="2"/>
                                            </p:txEl>
                                          </p:spTgt>
                                        </p:tgtEl>
                                        <p:attrNameLst>
                                          <p:attrName>style.visibility</p:attrName>
                                        </p:attrNameLst>
                                      </p:cBhvr>
                                      <p:to>
                                        <p:strVal val="visible"/>
                                      </p:to>
                                    </p:set>
                                    <p:animEffect transition="in" filter="barn(inVertical)">
                                      <p:cBhvr>
                                        <p:cTn id="22" dur="500"/>
                                        <p:tgtEl>
                                          <p:spTgt spid="922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9221">
                                            <p:txEl>
                                              <p:pRg st="3" end="3"/>
                                            </p:txEl>
                                          </p:spTgt>
                                        </p:tgtEl>
                                        <p:attrNameLst>
                                          <p:attrName>style.visibility</p:attrName>
                                        </p:attrNameLst>
                                      </p:cBhvr>
                                      <p:to>
                                        <p:strVal val="visible"/>
                                      </p:to>
                                    </p:set>
                                    <p:animEffect transition="in" filter="barn(inVertical)">
                                      <p:cBhvr>
                                        <p:cTn id="27" dur="500"/>
                                        <p:tgtEl>
                                          <p:spTgt spid="922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9221">
                                            <p:txEl>
                                              <p:pRg st="4" end="4"/>
                                            </p:txEl>
                                          </p:spTgt>
                                        </p:tgtEl>
                                        <p:attrNameLst>
                                          <p:attrName>style.visibility</p:attrName>
                                        </p:attrNameLst>
                                      </p:cBhvr>
                                      <p:to>
                                        <p:strVal val="visible"/>
                                      </p:to>
                                    </p:set>
                                    <p:animEffect transition="in" filter="barn(inVertical)">
                                      <p:cBhvr>
                                        <p:cTn id="32" dur="500"/>
                                        <p:tgtEl>
                                          <p:spTgt spid="92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2416</Words>
  <Application>Microsoft Office PowerPoint</Application>
  <PresentationFormat>Widescreen</PresentationFormat>
  <Paragraphs>222</Paragraphs>
  <Slides>39</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8" baseType="lpstr">
      <vt:lpstr>Arial</vt:lpstr>
      <vt:lpstr>Calibri</vt:lpstr>
      <vt:lpstr>Calibri Light</vt:lpstr>
      <vt:lpstr>Times New Roman</vt:lpstr>
      <vt:lpstr>VNI-Times</vt:lpstr>
      <vt:lpstr>Wingdings</vt:lpstr>
      <vt:lpstr>Office Theme</vt:lpstr>
      <vt:lpstr>Equation.DSMT4</vt:lpstr>
      <vt:lpstr>Bitmap Image</vt:lpstr>
      <vt:lpstr>PowerPoint Presentation</vt:lpstr>
      <vt:lpstr>PowerPoint Presentation</vt:lpstr>
      <vt:lpstr>PowerPoint Presentation</vt:lpstr>
      <vt:lpstr>PowerPoint Presentation</vt:lpstr>
      <vt:lpstr>PowerPoint Presentation</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Những hình thức cơ bản của nền dân chủ a. Dân chủ trực tiếp</vt:lpstr>
      <vt:lpstr>3. Những hình thức cơ bản của nền dân chủ b.   Dân chủ gián tiếp</vt:lpstr>
      <vt:lpstr>Dân chủ đại diện</vt:lpstr>
      <vt:lpstr>Chỉ ra hình thức dân chủ trong các tình huống sau?</vt:lpstr>
      <vt:lpstr>3. Các hình thức cơ bản của nền dân chủ</vt:lpstr>
      <vt:lpstr>Ưu điểm và hạn chế  của hai hình thức dân chủ </vt:lpstr>
      <vt:lpstr>Kết luận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Thi Thuy Nga</dc:creator>
  <cp:lastModifiedBy>Tran Thi Thuy Nga</cp:lastModifiedBy>
  <cp:revision>1</cp:revision>
  <dcterms:created xsi:type="dcterms:W3CDTF">2022-01-03T13:50:44Z</dcterms:created>
  <dcterms:modified xsi:type="dcterms:W3CDTF">2022-01-03T13:51:55Z</dcterms:modified>
</cp:coreProperties>
</file>